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bel, Ana I" initials="RAI" lastIdx="1" clrIdx="0">
    <p:extLst>
      <p:ext uri="{19B8F6BF-5375-455C-9EA6-DF929625EA0E}">
        <p15:presenceInfo xmlns:p15="http://schemas.microsoft.com/office/powerpoint/2012/main" userId="S-1-5-21-527237240-963894560-725345543-96236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8" d="100"/>
          <a:sy n="108" d="100"/>
        </p:scale>
        <p:origin x="16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163519-177A-473F-9027-0D0102EFB95A}" type="datetimeFigureOut">
              <a:rPr lang="en-US" smtClean="0"/>
              <a:t>8/20/2024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C5C55-CFAC-4DDA-8C8D-CA3DC40C12B7}" type="slidenum">
              <a:rPr lang="en-US" smtClean="0"/>
              <a:t>‹#›</a:t>
            </a:fld>
            <a:endParaRPr lang="en-US"/>
          </a:p>
        </p:txBody>
      </p:sp>
    </p:spTree>
    <p:extLst>
      <p:ext uri="{BB962C8B-B14F-4D97-AF65-F5344CB8AC3E}">
        <p14:creationId xmlns:p14="http://schemas.microsoft.com/office/powerpoint/2010/main" val="1382323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F45EC1-6906-48A4-9F78-E3ED3D7D975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2687225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F45EC1-6906-48A4-9F78-E3ED3D7D975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3900593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F45EC1-6906-48A4-9F78-E3ED3D7D975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3022812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F45EC1-6906-48A4-9F78-E3ED3D7D975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1483680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F45EC1-6906-48A4-9F78-E3ED3D7D975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3279259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F45EC1-6906-48A4-9F78-E3ED3D7D975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2167154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F45EC1-6906-48A4-9F78-E3ED3D7D9759}" type="datetimeFigureOut">
              <a:rPr lang="en-US" smtClean="0"/>
              <a:t>8/20/2024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914638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F45EC1-6906-48A4-9F78-E3ED3D7D9759}" type="datetimeFigureOut">
              <a:rPr lang="en-US" smtClean="0"/>
              <a:t>8/20/2024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187123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45EC1-6906-48A4-9F78-E3ED3D7D9759}" type="datetimeFigureOut">
              <a:rPr lang="en-US" smtClean="0"/>
              <a:t>8/20/2024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218489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F45EC1-6906-48A4-9F78-E3ED3D7D975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3819695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6F45EC1-6906-48A4-9F78-E3ED3D7D975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A4C13-108C-481C-A95F-866E38B922B9}" type="slidenum">
              <a:rPr lang="en-US" smtClean="0"/>
              <a:t>‹#›</a:t>
            </a:fld>
            <a:endParaRPr lang="en-US"/>
          </a:p>
        </p:txBody>
      </p:sp>
    </p:spTree>
    <p:extLst>
      <p:ext uri="{BB962C8B-B14F-4D97-AF65-F5344CB8AC3E}">
        <p14:creationId xmlns:p14="http://schemas.microsoft.com/office/powerpoint/2010/main" val="101451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F45EC1-6906-48A4-9F78-E3ED3D7D9759}" type="datetimeFigureOut">
              <a:rPr lang="en-US" smtClean="0"/>
              <a:t>8/20/2024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F1A4C13-108C-481C-A95F-866E38B922B9}" type="slidenum">
              <a:rPr lang="en-US" smtClean="0"/>
              <a:t>‹#›</a:t>
            </a:fld>
            <a:endParaRPr lang="en-US"/>
          </a:p>
        </p:txBody>
      </p:sp>
    </p:spTree>
    <p:extLst>
      <p:ext uri="{BB962C8B-B14F-4D97-AF65-F5344CB8AC3E}">
        <p14:creationId xmlns:p14="http://schemas.microsoft.com/office/powerpoint/2010/main" val="2034213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tranet.dellmed.utexas.edu/public/promotion-and-tenure-information"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mailto:DellMedFacultyAffairs@austin.utexas.edu"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1172" cy="6858000"/>
          </a:xfrm>
          <a:prstGeom prst="rect">
            <a:avLst/>
          </a:prstGeom>
        </p:spPr>
      </p:pic>
      <p:sp>
        <p:nvSpPr>
          <p:cNvPr id="2" name="Title 1">
            <a:extLst>
              <a:ext uri="{FF2B5EF4-FFF2-40B4-BE49-F238E27FC236}">
                <a16:creationId xmlns:a16="http://schemas.microsoft.com/office/drawing/2014/main" id="{85ACCA53-A694-19BF-FFF3-6DEF5B62058D}"/>
              </a:ext>
            </a:extLst>
          </p:cNvPr>
          <p:cNvSpPr>
            <a:spLocks noGrp="1"/>
          </p:cNvSpPr>
          <p:nvPr>
            <p:ph type="ctrTitle"/>
          </p:nvPr>
        </p:nvSpPr>
        <p:spPr>
          <a:xfrm>
            <a:off x="10828" y="1122363"/>
            <a:ext cx="11986100" cy="999045"/>
          </a:xfrm>
        </p:spPr>
        <p:txBody>
          <a:bodyPr>
            <a:normAutofit/>
          </a:bodyPr>
          <a:lstStyle/>
          <a:p>
            <a:r>
              <a:rPr lang="en-US" sz="4800" b="1" dirty="0">
                <a:solidFill>
                  <a:schemeClr val="accent6"/>
                </a:solidFill>
                <a:latin typeface="Calibri" panose="020F0502020204030204" pitchFamily="34" charset="0"/>
                <a:ea typeface="Calibri" panose="020F0502020204030204" pitchFamily="34" charset="0"/>
                <a:cs typeface="Calibri" panose="020F0502020204030204" pitchFamily="34" charset="0"/>
              </a:rPr>
              <a:t>Geographic Scope of Faculty Activities </a:t>
            </a:r>
          </a:p>
        </p:txBody>
      </p:sp>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1518586" y="2861723"/>
            <a:ext cx="9144000" cy="3255962"/>
          </a:xfrm>
        </p:spPr>
        <p:txBody>
          <a:bodyPr>
            <a:normAutofit/>
          </a:bodyPr>
          <a:lstStyle/>
          <a:p>
            <a:endParaRPr lang="en-US" sz="2400" dirty="0">
              <a:latin typeface="Calibri" panose="020F0502020204030204" pitchFamily="34" charset="0"/>
              <a:ea typeface="Calibri" panose="020F0502020204030204" pitchFamily="34" charset="0"/>
              <a:cs typeface="Calibri" panose="020F0502020204030204" pitchFamily="34" charset="0"/>
            </a:endParaRPr>
          </a:p>
          <a:p>
            <a:r>
              <a:rPr lang="en-US" sz="2400" dirty="0">
                <a:latin typeface="Calibri" panose="020F0502020204030204" pitchFamily="34" charset="0"/>
                <a:ea typeface="Calibri" panose="020F0502020204030204" pitchFamily="34" charset="0"/>
                <a:cs typeface="Calibri" panose="020F0502020204030204" pitchFamily="34" charset="0"/>
              </a:rPr>
              <a:t>Presented by:  The Office of Faculty Academic Affairs</a:t>
            </a:r>
            <a:endParaRPr lang="en-US" dirty="0">
              <a:latin typeface="Calibri" panose="020F0502020204030204" pitchFamily="34" charset="0"/>
              <a:ea typeface="Calibri" panose="020F0502020204030204" pitchFamily="34" charset="0"/>
              <a:cs typeface="Calibri" panose="020F0502020204030204" pitchFamily="34" charset="0"/>
            </a:endParaRPr>
          </a:p>
          <a:p>
            <a:pPr algn="ctr"/>
            <a:endParaRPr lang="en-US" sz="2400" dirty="0">
              <a:latin typeface="Calibri" panose="020F0502020204030204" pitchFamily="34" charset="0"/>
              <a:ea typeface="Calibri" panose="020F0502020204030204" pitchFamily="34" charset="0"/>
              <a:cs typeface="Calibri" panose="020F0502020204030204" pitchFamily="34" charset="0"/>
            </a:endParaRPr>
          </a:p>
          <a:p>
            <a:pPr algn="ctr"/>
            <a:endParaRPr lang="en-US" dirty="0">
              <a:latin typeface="Calibri" panose="020F0502020204030204" pitchFamily="34" charset="0"/>
              <a:ea typeface="Calibri" panose="020F0502020204030204" pitchFamily="34" charset="0"/>
              <a:cs typeface="Calibri" panose="020F0502020204030204" pitchFamily="34" charset="0"/>
            </a:endParaRPr>
          </a:p>
          <a:p>
            <a:pPr algn="ctr"/>
            <a:r>
              <a:rPr lang="en-US" sz="2400" dirty="0">
                <a:latin typeface="Calibri" panose="020F0502020204030204" pitchFamily="34" charset="0"/>
                <a:ea typeface="Calibri" panose="020F0502020204030204" pitchFamily="34" charset="0"/>
                <a:cs typeface="Calibri" panose="020F0502020204030204" pitchFamily="34" charset="0"/>
              </a:rPr>
              <a:t>Resources available on our </a:t>
            </a:r>
            <a:r>
              <a:rPr lang="en-US" sz="2400" dirty="0">
                <a:latin typeface="Calibri" panose="020F0502020204030204" pitchFamily="34" charset="0"/>
                <a:ea typeface="Calibri" panose="020F0502020204030204" pitchFamily="34" charset="0"/>
                <a:cs typeface="Calibri" panose="020F0502020204030204" pitchFamily="34" charset="0"/>
                <a:hlinkClick r:id="rId3"/>
              </a:rPr>
              <a:t>webpage</a:t>
            </a:r>
            <a:endParaRPr lang="en-US" sz="3600" dirty="0">
              <a:latin typeface="Calibri" panose="020F0502020204030204" pitchFamily="34" charset="0"/>
              <a:ea typeface="Calibri" panose="020F0502020204030204" pitchFamily="34" charset="0"/>
              <a:cs typeface="Calibri" panose="020F0502020204030204" pitchFamily="34" charset="0"/>
            </a:endParaRPr>
          </a:p>
          <a:p>
            <a:pPr algn="ctr"/>
            <a:r>
              <a:rPr lang="en-US" sz="2400" dirty="0">
                <a:latin typeface="Calibri" panose="020F0502020204030204" pitchFamily="34" charset="0"/>
                <a:ea typeface="Calibri" panose="020F0502020204030204" pitchFamily="34" charset="0"/>
                <a:cs typeface="Calibri" panose="020F0502020204030204" pitchFamily="34" charset="0"/>
              </a:rPr>
              <a:t>Questions?  Please reach out to us:  </a:t>
            </a:r>
            <a:r>
              <a:rPr lang="en-US" sz="2400" dirty="0">
                <a:latin typeface="Calibri" panose="020F0502020204030204" pitchFamily="34" charset="0"/>
                <a:ea typeface="Calibri" panose="020F0502020204030204" pitchFamily="34" charset="0"/>
                <a:cs typeface="Calibri" panose="020F0502020204030204" pitchFamily="34" charset="0"/>
                <a:hlinkClick r:id="rId4"/>
              </a:rPr>
              <a:t>DellMedFacultyAffairs@austin.utexas.edu</a:t>
            </a:r>
            <a:r>
              <a:rPr lang="en-US" sz="2400" dirty="0">
                <a:latin typeface="Calibri" panose="020F0502020204030204" pitchFamily="34" charset="0"/>
                <a:ea typeface="Calibri" panose="020F0502020204030204" pitchFamily="34" charset="0"/>
                <a:cs typeface="Calibri" panose="020F0502020204030204" pitchFamily="34" charset="0"/>
              </a:rPr>
              <a:t> </a:t>
            </a:r>
          </a:p>
          <a:p>
            <a:endParaRPr lang="en-US" sz="2400" dirty="0">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652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039112"/>
            <a:ext cx="11612880" cy="2779776"/>
          </a:xfrm>
        </p:spPr>
        <p:txBody>
          <a:bodyPr>
            <a:normAutofit/>
          </a:bodyPr>
          <a:lstStyle/>
          <a:p>
            <a:pPr rtl="0" fontAlgn="base"/>
            <a:r>
              <a:rPr lang="en-US" sz="3600" b="1" i="0" dirty="0">
                <a:solidFill>
                  <a:srgbClr val="000000"/>
                </a:solidFill>
                <a:effectLst/>
                <a:highlight>
                  <a:srgbClr val="FFFFFF"/>
                </a:highlight>
                <a:latin typeface="Calibri" panose="020F0502020204030204" pitchFamily="34" charset="0"/>
              </a:rPr>
              <a:t>Scenario 2: </a:t>
            </a:r>
          </a:p>
          <a:p>
            <a:pPr rtl="0" fontAlgn="base"/>
            <a:r>
              <a:rPr lang="en-US" sz="3200" b="0" i="0" dirty="0">
                <a:solidFill>
                  <a:srgbClr val="000000"/>
                </a:solidFill>
                <a:effectLst/>
                <a:highlight>
                  <a:srgbClr val="FFFFFF"/>
                </a:highlight>
                <a:latin typeface="Calibri" panose="020F0502020204030204" pitchFamily="34" charset="0"/>
              </a:rPr>
              <a:t>If a national organization has a local or regional chapter and invites a Dell Med faculty member to present, is this considered a national invited presentation? </a:t>
            </a:r>
            <a:endParaRPr lang="en-US" sz="4400" b="0" i="0" dirty="0">
              <a:solidFill>
                <a:srgbClr val="000000"/>
              </a:solidFill>
              <a:effectLst/>
              <a:highlight>
                <a:srgbClr val="FFFFFF"/>
              </a:highlight>
              <a:latin typeface="Calibri" panose="020F0502020204030204" pitchFamily="34" charset="0"/>
            </a:endParaRPr>
          </a:p>
        </p:txBody>
      </p:sp>
    </p:spTree>
    <p:extLst>
      <p:ext uri="{BB962C8B-B14F-4D97-AF65-F5344CB8AC3E}">
        <p14:creationId xmlns:p14="http://schemas.microsoft.com/office/powerpoint/2010/main" val="1711419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414016"/>
            <a:ext cx="11612880" cy="2560320"/>
          </a:xfrm>
        </p:spPr>
        <p:txBody>
          <a:bodyPr>
            <a:normAutofit/>
          </a:bodyPr>
          <a:lstStyle/>
          <a:p>
            <a:pPr rtl="0" fontAlgn="base"/>
            <a:r>
              <a:rPr lang="en-US" sz="3600" b="1" i="0" dirty="0">
                <a:solidFill>
                  <a:srgbClr val="000000"/>
                </a:solidFill>
                <a:effectLst/>
                <a:highlight>
                  <a:srgbClr val="FFFFFF"/>
                </a:highlight>
                <a:latin typeface="Calibri" panose="020F0502020204030204" pitchFamily="34" charset="0"/>
              </a:rPr>
              <a:t>Scenario 2 Answer: </a:t>
            </a:r>
          </a:p>
          <a:p>
            <a:pPr rtl="0" fontAlgn="base"/>
            <a:r>
              <a:rPr lang="en-US" sz="3200" b="0" i="0" dirty="0">
                <a:solidFill>
                  <a:srgbClr val="000000"/>
                </a:solidFill>
                <a:effectLst/>
                <a:highlight>
                  <a:srgbClr val="FFFFFF"/>
                </a:highlight>
                <a:latin typeface="Calibri" panose="020F0502020204030204" pitchFamily="34" charset="0"/>
              </a:rPr>
              <a:t>This invited presentation would be considered a local or regional invited presentation, respectively, and not a national invited presentation.  </a:t>
            </a:r>
            <a:endParaRPr lang="en-US" sz="6600" b="0" i="0" dirty="0">
              <a:solidFill>
                <a:srgbClr val="000000"/>
              </a:solidFill>
              <a:effectLst/>
              <a:highlight>
                <a:srgbClr val="FFFFFF"/>
              </a:highlight>
              <a:latin typeface="Calibri" panose="020F0502020204030204" pitchFamily="34" charset="0"/>
            </a:endParaRPr>
          </a:p>
        </p:txBody>
      </p:sp>
    </p:spTree>
    <p:extLst>
      <p:ext uri="{BB962C8B-B14F-4D97-AF65-F5344CB8AC3E}">
        <p14:creationId xmlns:p14="http://schemas.microsoft.com/office/powerpoint/2010/main" val="700792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039112"/>
            <a:ext cx="11612880" cy="2779776"/>
          </a:xfrm>
        </p:spPr>
        <p:txBody>
          <a:bodyPr>
            <a:normAutofit/>
          </a:bodyPr>
          <a:lstStyle/>
          <a:p>
            <a:pPr rtl="0" fontAlgn="base"/>
            <a:r>
              <a:rPr lang="en-US" sz="3600" b="1" i="0" dirty="0">
                <a:solidFill>
                  <a:srgbClr val="000000"/>
                </a:solidFill>
                <a:effectLst/>
                <a:highlight>
                  <a:srgbClr val="FFFFFF"/>
                </a:highlight>
                <a:latin typeface="Calibri" panose="020F0502020204030204" pitchFamily="34" charset="0"/>
              </a:rPr>
              <a:t>Scenario 3: </a:t>
            </a:r>
          </a:p>
          <a:p>
            <a:pPr rtl="0" fontAlgn="base"/>
            <a:r>
              <a:rPr lang="en-US" sz="2800" b="0" i="0" dirty="0">
                <a:solidFill>
                  <a:srgbClr val="000000"/>
                </a:solidFill>
                <a:effectLst/>
                <a:highlight>
                  <a:srgbClr val="FFFFFF"/>
                </a:highlight>
                <a:latin typeface="Calibri" panose="020F0502020204030204" pitchFamily="34" charset="0"/>
              </a:rPr>
              <a:t>If a regional organization, such as the Southwest Surgical Congress (that includes Texas as part of the region) hosts a conference in Mexico, and invites a Dell Med faculty member to present at the conference, is this considered a regional, national, or international invited presentation? </a:t>
            </a:r>
            <a:endParaRPr lang="en-US" sz="6000" b="0" i="0" dirty="0">
              <a:solidFill>
                <a:srgbClr val="000000"/>
              </a:solidFill>
              <a:effectLst/>
              <a:highlight>
                <a:srgbClr val="FFFFFF"/>
              </a:highlight>
              <a:latin typeface="Calibri" panose="020F0502020204030204" pitchFamily="34" charset="0"/>
            </a:endParaRPr>
          </a:p>
        </p:txBody>
      </p:sp>
    </p:spTree>
    <p:extLst>
      <p:ext uri="{BB962C8B-B14F-4D97-AF65-F5344CB8AC3E}">
        <p14:creationId xmlns:p14="http://schemas.microsoft.com/office/powerpoint/2010/main" val="1186120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414016"/>
            <a:ext cx="11612880" cy="2560320"/>
          </a:xfrm>
        </p:spPr>
        <p:txBody>
          <a:bodyPr>
            <a:normAutofit/>
          </a:bodyPr>
          <a:lstStyle/>
          <a:p>
            <a:pPr rtl="0" fontAlgn="base"/>
            <a:r>
              <a:rPr lang="en-US" sz="3600" b="1" i="0" dirty="0">
                <a:solidFill>
                  <a:srgbClr val="000000"/>
                </a:solidFill>
                <a:effectLst/>
                <a:highlight>
                  <a:srgbClr val="FFFFFF"/>
                </a:highlight>
                <a:latin typeface="Calibri" panose="020F0502020204030204" pitchFamily="34" charset="0"/>
              </a:rPr>
              <a:t>Scenario </a:t>
            </a:r>
            <a:r>
              <a:rPr lang="en-US" sz="3600" b="1" dirty="0">
                <a:solidFill>
                  <a:srgbClr val="000000"/>
                </a:solidFill>
                <a:highlight>
                  <a:srgbClr val="FFFFFF"/>
                </a:highlight>
                <a:latin typeface="Calibri" panose="020F0502020204030204" pitchFamily="34" charset="0"/>
              </a:rPr>
              <a:t>3</a:t>
            </a:r>
            <a:r>
              <a:rPr lang="en-US" sz="3600" b="1" i="0" dirty="0">
                <a:solidFill>
                  <a:srgbClr val="000000"/>
                </a:solidFill>
                <a:effectLst/>
                <a:highlight>
                  <a:srgbClr val="FFFFFF"/>
                </a:highlight>
                <a:latin typeface="Calibri" panose="020F0502020204030204" pitchFamily="34" charset="0"/>
              </a:rPr>
              <a:t> Answer: </a:t>
            </a:r>
          </a:p>
          <a:p>
            <a:pPr rtl="0" fontAlgn="base"/>
            <a:r>
              <a:rPr lang="en-US" sz="3200" b="0" i="0" dirty="0">
                <a:solidFill>
                  <a:srgbClr val="000000"/>
                </a:solidFill>
                <a:effectLst/>
                <a:highlight>
                  <a:srgbClr val="FFFFFF"/>
                </a:highlight>
                <a:latin typeface="Calibri" panose="020F0502020204030204" pitchFamily="34" charset="0"/>
              </a:rPr>
              <a:t>This activity would be considered a regional invited presentation. </a:t>
            </a:r>
            <a:r>
              <a:rPr lang="en-US" sz="2800" b="0" i="0" dirty="0">
                <a:solidFill>
                  <a:srgbClr val="000000"/>
                </a:solidFill>
                <a:effectLst/>
                <a:highlight>
                  <a:srgbClr val="FFFFFF"/>
                </a:highlight>
                <a:latin typeface="Calibri" panose="020F0502020204030204" pitchFamily="34" charset="0"/>
              </a:rPr>
              <a:t>  </a:t>
            </a:r>
            <a:r>
              <a:rPr lang="en-US" sz="4000" b="0" i="0" dirty="0">
                <a:solidFill>
                  <a:srgbClr val="000000"/>
                </a:solidFill>
                <a:effectLst/>
                <a:highlight>
                  <a:srgbClr val="FFFFFF"/>
                </a:highlight>
                <a:latin typeface="Calibri" panose="020F0502020204030204" pitchFamily="34" charset="0"/>
              </a:rPr>
              <a:t>  </a:t>
            </a:r>
            <a:endParaRPr lang="en-US" sz="8000" b="0" i="0" dirty="0">
              <a:solidFill>
                <a:srgbClr val="000000"/>
              </a:solidFill>
              <a:effectLst/>
              <a:highlight>
                <a:srgbClr val="FFFFFF"/>
              </a:highlight>
              <a:latin typeface="Calibri" panose="020F0502020204030204" pitchFamily="34" charset="0"/>
            </a:endParaRPr>
          </a:p>
        </p:txBody>
      </p:sp>
    </p:spTree>
    <p:extLst>
      <p:ext uri="{BB962C8B-B14F-4D97-AF65-F5344CB8AC3E}">
        <p14:creationId xmlns:p14="http://schemas.microsoft.com/office/powerpoint/2010/main" val="3334590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039112"/>
            <a:ext cx="11612880" cy="2779776"/>
          </a:xfrm>
        </p:spPr>
        <p:txBody>
          <a:bodyPr>
            <a:normAutofit/>
          </a:bodyPr>
          <a:lstStyle/>
          <a:p>
            <a:pPr rtl="0" fontAlgn="base"/>
            <a:r>
              <a:rPr lang="en-US" sz="3600" b="1" i="0" dirty="0">
                <a:solidFill>
                  <a:srgbClr val="000000"/>
                </a:solidFill>
                <a:effectLst/>
                <a:highlight>
                  <a:srgbClr val="FFFFFF"/>
                </a:highlight>
                <a:latin typeface="Calibri" panose="020F0502020204030204" pitchFamily="34" charset="0"/>
              </a:rPr>
              <a:t>Scenario 4: </a:t>
            </a:r>
          </a:p>
          <a:p>
            <a:pPr rtl="0" fontAlgn="base"/>
            <a:r>
              <a:rPr lang="en-US" sz="3200" b="0" i="0" dirty="0">
                <a:solidFill>
                  <a:srgbClr val="000000"/>
                </a:solidFill>
                <a:effectLst/>
                <a:highlight>
                  <a:srgbClr val="FFFFFF"/>
                </a:highlight>
                <a:latin typeface="Calibri" panose="020F0502020204030204" pitchFamily="34" charset="0"/>
              </a:rPr>
              <a:t>If the host/organizing entity is the Northeastern regional chapter of a national organization and the conference takes place in Mexico, what is the geographic scope of the presentation? </a:t>
            </a:r>
          </a:p>
        </p:txBody>
      </p:sp>
    </p:spTree>
    <p:extLst>
      <p:ext uri="{BB962C8B-B14F-4D97-AF65-F5344CB8AC3E}">
        <p14:creationId xmlns:p14="http://schemas.microsoft.com/office/powerpoint/2010/main" val="2937547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414016"/>
            <a:ext cx="11612880" cy="3438144"/>
          </a:xfrm>
        </p:spPr>
        <p:txBody>
          <a:bodyPr>
            <a:normAutofit/>
          </a:bodyPr>
          <a:lstStyle/>
          <a:p>
            <a:pPr rtl="0" fontAlgn="base"/>
            <a:r>
              <a:rPr lang="en-US" sz="3600" b="1" i="0" dirty="0">
                <a:solidFill>
                  <a:srgbClr val="000000"/>
                </a:solidFill>
                <a:effectLst/>
                <a:highlight>
                  <a:srgbClr val="FFFFFF"/>
                </a:highlight>
                <a:latin typeface="Calibri" panose="020F0502020204030204" pitchFamily="34" charset="0"/>
              </a:rPr>
              <a:t>Scenario 4 Answer: </a:t>
            </a:r>
          </a:p>
          <a:p>
            <a:pPr rtl="0" fontAlgn="base"/>
            <a:r>
              <a:rPr lang="en-US" sz="3200" b="0" i="0" dirty="0">
                <a:solidFill>
                  <a:srgbClr val="000000"/>
                </a:solidFill>
                <a:effectLst/>
                <a:highlight>
                  <a:srgbClr val="FFFFFF"/>
                </a:highlight>
                <a:latin typeface="Calibri" panose="020F0502020204030204" pitchFamily="34" charset="0"/>
              </a:rPr>
              <a:t>This activity would be considered a national invited presentation because the invitation came from an organization in a region of the US outside of the region that Texas is in.   </a:t>
            </a:r>
          </a:p>
        </p:txBody>
      </p:sp>
    </p:spTree>
    <p:extLst>
      <p:ext uri="{BB962C8B-B14F-4D97-AF65-F5344CB8AC3E}">
        <p14:creationId xmlns:p14="http://schemas.microsoft.com/office/powerpoint/2010/main" val="194722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1518586" y="1517904"/>
            <a:ext cx="9144000" cy="4599781"/>
          </a:xfrm>
        </p:spPr>
        <p:txBody>
          <a:bodyPr>
            <a:normAutofit fontScale="92500"/>
          </a:bodyPr>
          <a:lstStyle/>
          <a:p>
            <a:pPr marL="342900" indent="-342900">
              <a:buFont typeface="Wingdings" panose="05000000000000000000" pitchFamily="2" charset="2"/>
              <a:buChar char="v"/>
            </a:pPr>
            <a:r>
              <a:rPr lang="en-US" dirty="0">
                <a:latin typeface="Calibri" panose="020F0502020204030204" pitchFamily="34" charset="0"/>
                <a:ea typeface="Calibri" panose="020F0502020204030204" pitchFamily="34" charset="0"/>
                <a:cs typeface="Calibri" panose="020F0502020204030204" pitchFamily="34" charset="0"/>
              </a:rPr>
              <a:t>The information in this slide deck provides a framework for organizing activities on the CV by geographic scope. Proper organization helps to convey the impact and geographic reputation of the activity, which is an important consideration for promotion and tenure. </a:t>
            </a:r>
          </a:p>
          <a:p>
            <a:pPr marL="342900" indent="-342900">
              <a:buFont typeface="Wingdings" panose="05000000000000000000" pitchFamily="2" charset="2"/>
              <a:buChar char="v"/>
            </a:pPr>
            <a:endParaRPr lang="en-US"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dirty="0">
                <a:latin typeface="Calibri" panose="020F0502020204030204" pitchFamily="34" charset="0"/>
                <a:ea typeface="Calibri" panose="020F0502020204030204" pitchFamily="34" charset="0"/>
                <a:cs typeface="Calibri" panose="020F0502020204030204" pitchFamily="34" charset="0"/>
              </a:rPr>
              <a:t>The information should be viewed as guidance rather than a set of rules as occasionally the geographic scope of an activity is not straightforward. </a:t>
            </a:r>
          </a:p>
          <a:p>
            <a:pPr marL="342900" indent="-342900">
              <a:buFont typeface="Wingdings" panose="05000000000000000000" pitchFamily="2" charset="2"/>
              <a:buChar char="v"/>
            </a:pPr>
            <a:endParaRPr lang="en-US"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dirty="0">
                <a:latin typeface="Calibri" panose="020F0502020204030204" pitchFamily="34" charset="0"/>
                <a:ea typeface="Calibri" panose="020F0502020204030204" pitchFamily="34" charset="0"/>
                <a:cs typeface="Calibri" panose="020F0502020204030204" pitchFamily="34" charset="0"/>
              </a:rPr>
              <a:t>Whenever possible, we recommend adding annotated information to help explain the geographic category in the case of an unusual scenario that is not captured by the framework and scenarios in the following slides.</a:t>
            </a:r>
          </a:p>
          <a:p>
            <a:endParaRPr lang="en-US" dirty="0">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1479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420624" y="2240280"/>
            <a:ext cx="11612880" cy="4197096"/>
          </a:xfrm>
        </p:spPr>
        <p:txBody>
          <a:bodyPr>
            <a:normAutofit/>
          </a:bodyPr>
          <a:lstStyle/>
          <a:p>
            <a:pPr algn="l"/>
            <a:r>
              <a:rPr lang="en-US" dirty="0">
                <a:latin typeface="Calibri" panose="020F0502020204030204" pitchFamily="34" charset="0"/>
                <a:ea typeface="Calibri" panose="020F0502020204030204" pitchFamily="34" charset="0"/>
                <a:cs typeface="Calibri" panose="020F0502020204030204" pitchFamily="34" charset="0"/>
              </a:rPr>
              <a:t>There are three geographic “lenses” through which to view the geographic scope of an invited presentation, abstraction presentation (or related activities): </a:t>
            </a:r>
          </a:p>
          <a:p>
            <a:pPr marL="742950" lvl="1" indent="-285750" algn="l">
              <a:buFont typeface="+mj-lt"/>
              <a:buAutoNum type="arabicPeriod"/>
            </a:pPr>
            <a:r>
              <a:rPr lang="en-US" sz="1800" dirty="0">
                <a:latin typeface="Calibri" panose="020F0502020204030204" pitchFamily="34" charset="0"/>
                <a:ea typeface="Calibri" panose="020F0502020204030204" pitchFamily="34" charset="0"/>
                <a:cs typeface="Calibri" panose="020F0502020204030204" pitchFamily="34" charset="0"/>
              </a:rPr>
              <a:t>Location of the conference where the invited presentation or abstract presentation occurred</a:t>
            </a:r>
          </a:p>
          <a:p>
            <a:pPr marL="1200150" lvl="2" indent="-285750" algn="l">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Calibri" panose="020F0502020204030204" pitchFamily="34" charset="0"/>
              </a:rPr>
              <a:t>Designation of a professional activity, such as an invited presentation or abstract presentation, between local, regional/state, national, or international, is based primarily on the </a:t>
            </a:r>
            <a:r>
              <a:rPr lang="en-US" sz="1600" b="1" i="1" dirty="0">
                <a:latin typeface="Calibri" panose="020F0502020204030204" pitchFamily="34" charset="0"/>
                <a:ea typeface="Calibri" panose="020F0502020204030204" pitchFamily="34" charset="0"/>
                <a:cs typeface="Calibri" panose="020F0502020204030204" pitchFamily="34" charset="0"/>
              </a:rPr>
              <a:t>geographic proximity of the conference </a:t>
            </a:r>
            <a:r>
              <a:rPr lang="en-US" sz="1600" dirty="0">
                <a:latin typeface="Calibri" panose="020F0502020204030204" pitchFamily="34" charset="0"/>
                <a:ea typeface="Calibri" panose="020F0502020204030204" pitchFamily="34" charset="0"/>
                <a:cs typeface="Calibri" panose="020F0502020204030204" pitchFamily="34" charset="0"/>
              </a:rPr>
              <a:t>relative to UT (or wherever the faculty member was appointed at the time of the activity)</a:t>
            </a:r>
          </a:p>
          <a:p>
            <a:pPr marL="742950" lvl="1" indent="-285750" algn="l">
              <a:buFont typeface="+mj-lt"/>
              <a:buAutoNum type="arabicPeriod"/>
            </a:pPr>
            <a:r>
              <a:rPr lang="en-US" sz="1800" dirty="0">
                <a:latin typeface="Calibri" panose="020F0502020204030204" pitchFamily="34" charset="0"/>
                <a:ea typeface="Calibri" panose="020F0502020204030204" pitchFamily="34" charset="0"/>
                <a:cs typeface="Calibri" panose="020F0502020204030204" pitchFamily="34" charset="0"/>
              </a:rPr>
              <a:t>Location of the organization that is hosting/organizing the conference</a:t>
            </a:r>
          </a:p>
          <a:p>
            <a:pPr marL="1200150" lvl="2" indent="-285750" algn="l">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Calibri" panose="020F0502020204030204" pitchFamily="34" charset="0"/>
              </a:rPr>
              <a:t>The geographic location of the organization is also a consideration, but most often is not the major determinant of geographic scope of the activity</a:t>
            </a:r>
          </a:p>
          <a:p>
            <a:pPr marL="742950" lvl="1" indent="-285750" algn="l">
              <a:buFont typeface="+mj-lt"/>
              <a:buAutoNum type="arabicPeriod"/>
            </a:pPr>
            <a:r>
              <a:rPr lang="en-US" sz="1800" dirty="0">
                <a:latin typeface="Calibri" panose="020F0502020204030204" pitchFamily="34" charset="0"/>
                <a:ea typeface="Calibri" panose="020F0502020204030204" pitchFamily="34" charset="0"/>
                <a:cs typeface="Calibri" panose="020F0502020204030204" pitchFamily="34" charset="0"/>
              </a:rPr>
              <a:t>Geographic scope of the audience/attendees. </a:t>
            </a:r>
          </a:p>
          <a:p>
            <a:pPr marL="1200150" lvl="2" indent="-285750" algn="l">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Calibri" panose="020F0502020204030204" pitchFamily="34" charset="0"/>
              </a:rPr>
              <a:t>The geographic scope of the affiliations of the audience or attendees is generally </a:t>
            </a:r>
            <a:r>
              <a:rPr lang="en-US" sz="1600" b="1" i="1" dirty="0">
                <a:latin typeface="Calibri" panose="020F0502020204030204" pitchFamily="34" charset="0"/>
                <a:ea typeface="Calibri" panose="020F0502020204030204" pitchFamily="34" charset="0"/>
                <a:cs typeface="Calibri" panose="020F0502020204030204" pitchFamily="34" charset="0"/>
              </a:rPr>
              <a:t>not </a:t>
            </a:r>
            <a:r>
              <a:rPr lang="en-US" sz="1600" dirty="0">
                <a:latin typeface="Calibri" panose="020F0502020204030204" pitchFamily="34" charset="0"/>
                <a:ea typeface="Calibri" panose="020F0502020204030204" pitchFamily="34" charset="0"/>
                <a:cs typeface="Calibri" panose="020F0502020204030204" pitchFamily="34" charset="0"/>
              </a:rPr>
              <a:t>a determinant of the geographic scope of the activity.</a:t>
            </a:r>
          </a:p>
          <a:p>
            <a:pPr marL="1200150" lvl="2" indent="-285750" algn="l">
              <a:buFont typeface="Courier New" panose="02070309020205020404" pitchFamily="49" charset="0"/>
              <a:buChar char="o"/>
            </a:pPr>
            <a:endParaRPr lang="en-US" sz="1050" dirty="0">
              <a:latin typeface="Calibri" panose="020F0502020204030204" pitchFamily="34" charset="0"/>
              <a:ea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285750" indent="-285750" algn="l">
              <a:buFont typeface="Courier New" panose="02070309020205020404" pitchFamily="49" charset="0"/>
              <a:buChar char="o"/>
            </a:pPr>
            <a:endParaRPr lang="en-US" sz="1800" dirty="0">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A38AF9E1-5070-561B-F4ED-85AD189C877D}"/>
              </a:ext>
            </a:extLst>
          </p:cNvPr>
          <p:cNvSpPr txBox="1"/>
          <p:nvPr/>
        </p:nvSpPr>
        <p:spPr>
          <a:xfrm>
            <a:off x="420624" y="862656"/>
            <a:ext cx="11612880" cy="1077218"/>
          </a:xfrm>
          <a:prstGeom prst="rect">
            <a:avLst/>
          </a:prstGeom>
          <a:noFill/>
        </p:spPr>
        <p:txBody>
          <a:bodyPr wrap="square" rtlCol="0" anchor="ctr">
            <a:spAutoFit/>
          </a:bodyPr>
          <a:lstStyle/>
          <a:p>
            <a:pPr algn="ctr"/>
            <a:r>
              <a:rPr lang="en-US" sz="3200" b="1" dirty="0">
                <a:solidFill>
                  <a:schemeClr val="accent6"/>
                </a:solidFill>
                <a:latin typeface="Calibri" panose="020F0502020204030204" pitchFamily="34" charset="0"/>
                <a:ea typeface="Calibri" panose="020F0502020204030204" pitchFamily="34" charset="0"/>
                <a:cs typeface="Calibri" panose="020F0502020204030204" pitchFamily="34" charset="0"/>
              </a:rPr>
              <a:t>Geographic Scope of Invited Presentations, Abstract Presentations, and Related Activities </a:t>
            </a:r>
          </a:p>
        </p:txBody>
      </p:sp>
    </p:spTree>
    <p:extLst>
      <p:ext uri="{BB962C8B-B14F-4D97-AF65-F5344CB8AC3E}">
        <p14:creationId xmlns:p14="http://schemas.microsoft.com/office/powerpoint/2010/main" val="3194268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841930" y="2165783"/>
            <a:ext cx="10497312" cy="2752344"/>
          </a:xfrm>
        </p:spPr>
        <p:txBody>
          <a:bodyPr>
            <a:noAutofit/>
          </a:bodyPr>
          <a:lstStyle/>
          <a:p>
            <a:pPr marL="342900" indent="-342900" algn="l">
              <a:buFont typeface="Wingdings" panose="05000000000000000000" pitchFamily="2" charset="2"/>
              <a:buChar char="v"/>
            </a:pPr>
            <a:r>
              <a:rPr lang="en-US" b="0" i="0" dirty="0">
                <a:solidFill>
                  <a:srgbClr val="000000"/>
                </a:solidFill>
                <a:effectLst/>
                <a:highlight>
                  <a:srgbClr val="FFFFFF"/>
                </a:highlight>
                <a:latin typeface="Calibri" panose="020F0502020204030204" pitchFamily="34" charset="0"/>
              </a:rPr>
              <a:t>Using invited presentations as an example, the concept is that an invitation to speak outside of the US is indicative of some evidence of an international reputation.  </a:t>
            </a:r>
          </a:p>
          <a:p>
            <a:pPr marL="342900" indent="-342900" algn="l">
              <a:buFont typeface="Wingdings" panose="05000000000000000000" pitchFamily="2" charset="2"/>
              <a:buChar char="v"/>
            </a:pPr>
            <a:endParaRPr lang="en-US" b="0" i="0" dirty="0">
              <a:solidFill>
                <a:srgbClr val="000000"/>
              </a:solidFill>
              <a:effectLst/>
              <a:highlight>
                <a:srgbClr val="FFFFFF"/>
              </a:highlight>
              <a:latin typeface="Calibri" panose="020F0502020204030204" pitchFamily="34" charset="0"/>
            </a:endParaRPr>
          </a:p>
          <a:p>
            <a:pPr marL="342900" indent="-342900" algn="l">
              <a:buFont typeface="Wingdings" panose="05000000000000000000" pitchFamily="2" charset="2"/>
              <a:buChar char="v"/>
            </a:pPr>
            <a:r>
              <a:rPr lang="en-US" b="0" i="0" dirty="0">
                <a:solidFill>
                  <a:srgbClr val="000000"/>
                </a:solidFill>
                <a:effectLst/>
                <a:highlight>
                  <a:srgbClr val="FFFFFF"/>
                </a:highlight>
                <a:latin typeface="Calibri" panose="020F0502020204030204" pitchFamily="34" charset="0"/>
              </a:rPr>
              <a:t>Similarly, an invitation to speak outside of the state and region of the US is indicative of some evidence of a national reputation.  </a:t>
            </a:r>
          </a:p>
          <a:p>
            <a:pPr marL="342900" indent="-342900" algn="l">
              <a:buFont typeface="Wingdings" panose="05000000000000000000" pitchFamily="2" charset="2"/>
              <a:buChar char="v"/>
            </a:pPr>
            <a:endParaRPr lang="en-US" b="0" i="0" dirty="0">
              <a:solidFill>
                <a:srgbClr val="000000"/>
              </a:solidFill>
              <a:effectLst/>
              <a:highlight>
                <a:srgbClr val="FFFFFF"/>
              </a:highlight>
              <a:latin typeface="Calibri" panose="020F0502020204030204" pitchFamily="34" charset="0"/>
            </a:endParaRPr>
          </a:p>
          <a:p>
            <a:pPr marL="342900" indent="-342900" algn="l">
              <a:buFont typeface="Wingdings" panose="05000000000000000000" pitchFamily="2" charset="2"/>
              <a:buChar char="v"/>
            </a:pPr>
            <a:r>
              <a:rPr lang="en-US" b="0" i="0" dirty="0">
                <a:solidFill>
                  <a:srgbClr val="000000"/>
                </a:solidFill>
                <a:effectLst/>
                <a:highlight>
                  <a:srgbClr val="FFFFFF"/>
                </a:highlight>
                <a:latin typeface="Calibri" panose="020F0502020204030204" pitchFamily="34" charset="0"/>
              </a:rPr>
              <a:t>On the other hand, an invitation to speak in Austin at an event that attracts a national audience is generally not considered a national - or regional - invited presentation.  </a:t>
            </a:r>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E7E0D3C-4587-9444-867A-7B1F9EFF4BB1}"/>
              </a:ext>
            </a:extLst>
          </p:cNvPr>
          <p:cNvSpPr txBox="1"/>
          <p:nvPr/>
        </p:nvSpPr>
        <p:spPr>
          <a:xfrm>
            <a:off x="284146" y="862656"/>
            <a:ext cx="11612880" cy="1077218"/>
          </a:xfrm>
          <a:prstGeom prst="rect">
            <a:avLst/>
          </a:prstGeom>
          <a:noFill/>
        </p:spPr>
        <p:txBody>
          <a:bodyPr wrap="square" rtlCol="0" anchor="ctr">
            <a:spAutoFit/>
          </a:bodyPr>
          <a:lstStyle/>
          <a:p>
            <a:pPr algn="ctr"/>
            <a:r>
              <a:rPr lang="en-US" sz="3200" b="1" dirty="0">
                <a:solidFill>
                  <a:schemeClr val="accent6"/>
                </a:solidFill>
                <a:latin typeface="Calibri" panose="020F0502020204030204" pitchFamily="34" charset="0"/>
                <a:ea typeface="Calibri" panose="020F0502020204030204" pitchFamily="34" charset="0"/>
                <a:cs typeface="Calibri" panose="020F0502020204030204" pitchFamily="34" charset="0"/>
              </a:rPr>
              <a:t>Geographic Scope of Invited Presentations, Abstract Presentations, and Related Activities </a:t>
            </a:r>
          </a:p>
        </p:txBody>
      </p:sp>
    </p:spTree>
    <p:extLst>
      <p:ext uri="{BB962C8B-B14F-4D97-AF65-F5344CB8AC3E}">
        <p14:creationId xmlns:p14="http://schemas.microsoft.com/office/powerpoint/2010/main" val="341500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420624" y="1920240"/>
            <a:ext cx="11612880" cy="4443984"/>
          </a:xfrm>
        </p:spPr>
        <p:txBody>
          <a:bodyPr>
            <a:normAutofit/>
          </a:bodyPr>
          <a:lstStyle/>
          <a:p>
            <a:pPr algn="l" rtl="0" fontAlgn="base"/>
            <a:endParaRPr lang="en-US" sz="1800" b="0" i="0" dirty="0">
              <a:solidFill>
                <a:srgbClr val="000000"/>
              </a:solidFill>
              <a:effectLst/>
              <a:highlight>
                <a:srgbClr val="FFFFFF"/>
              </a:highlight>
              <a:latin typeface="Calibri" panose="020F0502020204030204" pitchFamily="34" charset="0"/>
            </a:endParaRPr>
          </a:p>
          <a:p>
            <a:pPr algn="l" rtl="0" fontAlgn="base"/>
            <a:r>
              <a:rPr lang="en-US" b="0" i="0" dirty="0">
                <a:solidFill>
                  <a:srgbClr val="000000"/>
                </a:solidFill>
                <a:effectLst/>
                <a:highlight>
                  <a:srgbClr val="FFFFFF"/>
                </a:highlight>
                <a:latin typeface="Calibri" panose="020F0502020204030204" pitchFamily="34" charset="0"/>
              </a:rPr>
              <a:t>There are some situations where the geographic scope of the organization may be considered when assigning a geographic scope to the activity: </a:t>
            </a:r>
          </a:p>
          <a:p>
            <a:pPr marL="742950" lvl="1" indent="-285750" algn="l"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When a </a:t>
            </a:r>
            <a:r>
              <a:rPr lang="en-US" sz="1800" b="0" dirty="0">
                <a:solidFill>
                  <a:srgbClr val="000000"/>
                </a:solidFill>
                <a:effectLst/>
                <a:highlight>
                  <a:srgbClr val="FFFFFF"/>
                </a:highlight>
                <a:latin typeface="Calibri" panose="020F0502020204030204" pitchFamily="34" charset="0"/>
              </a:rPr>
              <a:t>national </a:t>
            </a:r>
            <a:r>
              <a:rPr lang="en-US" sz="1800" b="0" i="0" dirty="0">
                <a:solidFill>
                  <a:srgbClr val="000000"/>
                </a:solidFill>
                <a:effectLst/>
                <a:highlight>
                  <a:srgbClr val="FFFFFF"/>
                </a:highlight>
                <a:latin typeface="Calibri" panose="020F0502020204030204" pitchFamily="34" charset="0"/>
              </a:rPr>
              <a:t>professional society has an annual meeting that rotates from one city to another across the US and it happens to land in Texas one year, then that could be considered a </a:t>
            </a:r>
            <a:r>
              <a:rPr lang="en-US" sz="1800" b="0" dirty="0">
                <a:solidFill>
                  <a:srgbClr val="000000"/>
                </a:solidFill>
                <a:effectLst/>
                <a:highlight>
                  <a:srgbClr val="FFFFFF"/>
                </a:highlight>
                <a:latin typeface="Calibri" panose="020F0502020204030204" pitchFamily="34" charset="0"/>
              </a:rPr>
              <a:t>national </a:t>
            </a:r>
            <a:r>
              <a:rPr lang="en-US" sz="1800" b="0" i="0" dirty="0">
                <a:solidFill>
                  <a:srgbClr val="000000"/>
                </a:solidFill>
                <a:effectLst/>
                <a:highlight>
                  <a:srgbClr val="FFFFFF"/>
                </a:highlight>
                <a:latin typeface="Calibri" panose="020F0502020204030204" pitchFamily="34" charset="0"/>
              </a:rPr>
              <a:t>activity.   </a:t>
            </a:r>
          </a:p>
          <a:p>
            <a:pPr marL="742950" lvl="1" indent="-285750" algn="l"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When an international professional society has an annual meeting that rotates from one city to another across the world and it happens to land in the US one year, then that could be considered an international activity.  </a:t>
            </a:r>
          </a:p>
          <a:p>
            <a:pPr marL="742950" lvl="1" indent="-285750" algn="l"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When a regional organization in the US hosts a conference outside of the US (for example, in Mexico, the Caribbean, etc.), then the geographic scope is determined by the geographic relationship of the faculty member to the regional organization hosting the conference. </a:t>
            </a:r>
          </a:p>
          <a:p>
            <a:pPr marL="742950" lvl="1" indent="-285750" algn="l"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For the above scenarios, the CV should include an annotation explaining the rationale for the geographic classification of the activity.  </a:t>
            </a:r>
          </a:p>
          <a:p>
            <a:pPr marL="742950" lvl="1" indent="-285750" algn="l"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For virtual activities, the geographic scope depends on where the host organization is located relative to UT (or wherever the faculty member was appointed at the time of the activity).   </a:t>
            </a:r>
          </a:p>
        </p:txBody>
      </p:sp>
      <p:sp>
        <p:nvSpPr>
          <p:cNvPr id="2" name="TextBox 1">
            <a:extLst>
              <a:ext uri="{FF2B5EF4-FFF2-40B4-BE49-F238E27FC236}">
                <a16:creationId xmlns:a16="http://schemas.microsoft.com/office/drawing/2014/main" id="{A38AF9E1-5070-561B-F4ED-85AD189C877D}"/>
              </a:ext>
            </a:extLst>
          </p:cNvPr>
          <p:cNvSpPr txBox="1"/>
          <p:nvPr/>
        </p:nvSpPr>
        <p:spPr>
          <a:xfrm>
            <a:off x="420624" y="862656"/>
            <a:ext cx="11612880" cy="1077218"/>
          </a:xfrm>
          <a:prstGeom prst="rect">
            <a:avLst/>
          </a:prstGeom>
          <a:noFill/>
        </p:spPr>
        <p:txBody>
          <a:bodyPr wrap="square" rtlCol="0" anchor="ctr">
            <a:spAutoFit/>
          </a:bodyPr>
          <a:lstStyle/>
          <a:p>
            <a:r>
              <a:rPr lang="en-US" sz="3200" b="1" dirty="0">
                <a:solidFill>
                  <a:schemeClr val="accent6"/>
                </a:solidFill>
                <a:latin typeface="Calibri" panose="020F0502020204030204" pitchFamily="34" charset="0"/>
                <a:ea typeface="Calibri" panose="020F0502020204030204" pitchFamily="34" charset="0"/>
                <a:cs typeface="Calibri" panose="020F0502020204030204" pitchFamily="34" charset="0"/>
              </a:rPr>
              <a:t>Geographic Scope of Invited Presentations, Abstract Presentations, and Related Activities - Examples of Exceptions:  </a:t>
            </a:r>
          </a:p>
        </p:txBody>
      </p:sp>
    </p:spTree>
    <p:extLst>
      <p:ext uri="{BB962C8B-B14F-4D97-AF65-F5344CB8AC3E}">
        <p14:creationId xmlns:p14="http://schemas.microsoft.com/office/powerpoint/2010/main" val="228358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420624" y="1920240"/>
            <a:ext cx="11612880" cy="4443984"/>
          </a:xfrm>
        </p:spPr>
        <p:txBody>
          <a:bodyPr>
            <a:normAutofit/>
          </a:bodyPr>
          <a:lstStyle/>
          <a:p>
            <a:pPr marL="285750" indent="-285750" algn="l" rtl="0" fontAlgn="base">
              <a:buFont typeface="Arial" panose="020B0604020202020204" pitchFamily="34" charset="0"/>
              <a:buChar char="•"/>
            </a:pPr>
            <a:r>
              <a:rPr lang="en-US" b="0" i="0" dirty="0">
                <a:solidFill>
                  <a:srgbClr val="000000"/>
                </a:solidFill>
                <a:effectLst/>
                <a:highlight>
                  <a:srgbClr val="FFFFFF"/>
                </a:highlight>
                <a:latin typeface="Calibri" panose="020F0502020204030204" pitchFamily="34" charset="0"/>
              </a:rPr>
              <a:t>Faculty often participate in professional society service activities, such as service on committees.  These professional society service activities are classified in terms of the geographic scope of the organization as this provides a form of evidence of geographic impact of a faculty member’s work. </a:t>
            </a:r>
          </a:p>
          <a:p>
            <a:pPr marL="285750" indent="-285750" algn="l" rtl="0" fontAlgn="base">
              <a:buFont typeface="Arial" panose="020B0604020202020204" pitchFamily="34" charset="0"/>
              <a:buChar char="•"/>
            </a:pPr>
            <a:r>
              <a:rPr lang="en-US" b="0" i="0" dirty="0">
                <a:solidFill>
                  <a:srgbClr val="000000"/>
                </a:solidFill>
                <a:effectLst/>
                <a:highlight>
                  <a:srgbClr val="FFFFFF"/>
                </a:highlight>
                <a:latin typeface="Calibri" panose="020F0502020204030204" pitchFamily="34" charset="0"/>
              </a:rPr>
              <a:t>Designation of the professional organization service activity between local, regional/state, national, or international is based on the </a:t>
            </a:r>
            <a:r>
              <a:rPr lang="en-US" b="1" i="1" dirty="0">
                <a:solidFill>
                  <a:srgbClr val="000000"/>
                </a:solidFill>
                <a:effectLst/>
                <a:highlight>
                  <a:srgbClr val="FFFFFF"/>
                </a:highlight>
                <a:latin typeface="Calibri" panose="020F0502020204030204" pitchFamily="34" charset="0"/>
              </a:rPr>
              <a:t>geographic scope</a:t>
            </a:r>
            <a:r>
              <a:rPr lang="en-US" b="0" i="0" dirty="0">
                <a:solidFill>
                  <a:srgbClr val="000000"/>
                </a:solidFill>
                <a:effectLst/>
                <a:highlight>
                  <a:srgbClr val="FFFFFF"/>
                </a:highlight>
                <a:latin typeface="Calibri" panose="020F0502020204030204" pitchFamily="34" charset="0"/>
              </a:rPr>
              <a:t> of the organization.  </a:t>
            </a:r>
            <a:r>
              <a:rPr lang="en-US" sz="1800" b="0" i="0" dirty="0">
                <a:solidFill>
                  <a:srgbClr val="000000"/>
                </a:solidFill>
                <a:effectLst/>
                <a:highlight>
                  <a:srgbClr val="FFFFFF"/>
                </a:highlight>
                <a:latin typeface="Calibri" panose="020F0502020204030204" pitchFamily="34" charset="0"/>
              </a:rPr>
              <a:t> </a:t>
            </a:r>
          </a:p>
          <a:p>
            <a:pPr marL="742950" lvl="1" indent="-285750" algn="l"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The geographic scope can generally be inferred from the name of the organization (the American Society of X would be national, the International Association of X, would be international, and the Texas Chapter of the American Association of X would be statewide/regional).   </a:t>
            </a:r>
          </a:p>
          <a:p>
            <a:pPr marL="742950" lvl="1" indent="-285750" algn="l" fontAlgn="base">
              <a:buFont typeface="Arial" panose="020B0604020202020204" pitchFamily="34" charset="0"/>
              <a:buChar char="•"/>
            </a:pPr>
            <a:r>
              <a:rPr lang="en-US" sz="1800" b="0" i="0" dirty="0">
                <a:solidFill>
                  <a:srgbClr val="000000"/>
                </a:solidFill>
                <a:effectLst/>
                <a:highlight>
                  <a:srgbClr val="FFFFFF"/>
                </a:highlight>
                <a:latin typeface="Calibri" panose="020F0502020204030204" pitchFamily="34" charset="0"/>
              </a:rPr>
              <a:t>The geographic scope of the organization’s membership is not a primary determinant of the geographic scope of the organization. </a:t>
            </a:r>
          </a:p>
        </p:txBody>
      </p:sp>
      <p:sp>
        <p:nvSpPr>
          <p:cNvPr id="2" name="TextBox 1">
            <a:extLst>
              <a:ext uri="{FF2B5EF4-FFF2-40B4-BE49-F238E27FC236}">
                <a16:creationId xmlns:a16="http://schemas.microsoft.com/office/drawing/2014/main" id="{A38AF9E1-5070-561B-F4ED-85AD189C877D}"/>
              </a:ext>
            </a:extLst>
          </p:cNvPr>
          <p:cNvSpPr txBox="1"/>
          <p:nvPr/>
        </p:nvSpPr>
        <p:spPr>
          <a:xfrm>
            <a:off x="420624" y="1108877"/>
            <a:ext cx="11612880" cy="584775"/>
          </a:xfrm>
          <a:prstGeom prst="rect">
            <a:avLst/>
          </a:prstGeom>
          <a:noFill/>
        </p:spPr>
        <p:txBody>
          <a:bodyPr wrap="square" rtlCol="0" anchor="ctr">
            <a:spAutoFit/>
          </a:bodyPr>
          <a:lstStyle/>
          <a:p>
            <a:pPr algn="ctr"/>
            <a:r>
              <a:rPr lang="en-US" sz="3200" b="1" dirty="0">
                <a:solidFill>
                  <a:schemeClr val="accent6"/>
                </a:solidFill>
                <a:latin typeface="Calibri" panose="020F0502020204030204" pitchFamily="34" charset="0"/>
                <a:ea typeface="Calibri" panose="020F0502020204030204" pitchFamily="34" charset="0"/>
                <a:cs typeface="Calibri" panose="020F0502020204030204" pitchFamily="34" charset="0"/>
              </a:rPr>
              <a:t>Geographic Scope of Professional Organizations</a:t>
            </a:r>
          </a:p>
        </p:txBody>
      </p:sp>
    </p:spTree>
    <p:extLst>
      <p:ext uri="{BB962C8B-B14F-4D97-AF65-F5344CB8AC3E}">
        <p14:creationId xmlns:p14="http://schemas.microsoft.com/office/powerpoint/2010/main" val="3227771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2" name="TextBox 1">
            <a:extLst>
              <a:ext uri="{FF2B5EF4-FFF2-40B4-BE49-F238E27FC236}">
                <a16:creationId xmlns:a16="http://schemas.microsoft.com/office/drawing/2014/main" id="{A38AF9E1-5070-561B-F4ED-85AD189C877D}"/>
              </a:ext>
            </a:extLst>
          </p:cNvPr>
          <p:cNvSpPr txBox="1"/>
          <p:nvPr/>
        </p:nvSpPr>
        <p:spPr>
          <a:xfrm>
            <a:off x="1495726" y="2474894"/>
            <a:ext cx="9189720" cy="1323439"/>
          </a:xfrm>
          <a:prstGeom prst="rect">
            <a:avLst/>
          </a:prstGeom>
          <a:noFill/>
        </p:spPr>
        <p:txBody>
          <a:bodyPr wrap="square" rtlCol="0" anchor="ctr">
            <a:spAutoFit/>
          </a:bodyPr>
          <a:lstStyle/>
          <a:p>
            <a:pPr algn="ctr"/>
            <a:r>
              <a:rPr lang="en-US" sz="4000" b="1" dirty="0">
                <a:solidFill>
                  <a:schemeClr val="accent6"/>
                </a:solidFill>
                <a:latin typeface="Calibri" panose="020F0502020204030204" pitchFamily="34" charset="0"/>
                <a:ea typeface="Calibri" panose="020F0502020204030204" pitchFamily="34" charset="0"/>
                <a:cs typeface="Calibri" panose="020F0502020204030204" pitchFamily="34" charset="0"/>
              </a:rPr>
              <a:t>Geographic Scope of Faculty Activities -</a:t>
            </a:r>
          </a:p>
          <a:p>
            <a:pPr algn="ctr"/>
            <a:r>
              <a:rPr lang="en-US" sz="4000" b="1" dirty="0">
                <a:solidFill>
                  <a:schemeClr val="accent6"/>
                </a:solidFill>
                <a:latin typeface="Calibri" panose="020F0502020204030204" pitchFamily="34" charset="0"/>
                <a:ea typeface="Calibri" panose="020F0502020204030204" pitchFamily="34" charset="0"/>
                <a:cs typeface="Calibri" panose="020F0502020204030204" pitchFamily="34" charset="0"/>
              </a:rPr>
              <a:t>Scenarios</a:t>
            </a:r>
          </a:p>
        </p:txBody>
      </p:sp>
    </p:spTree>
    <p:extLst>
      <p:ext uri="{BB962C8B-B14F-4D97-AF65-F5344CB8AC3E}">
        <p14:creationId xmlns:p14="http://schemas.microsoft.com/office/powerpoint/2010/main" val="397352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039112"/>
            <a:ext cx="11612880" cy="2779776"/>
          </a:xfrm>
        </p:spPr>
        <p:txBody>
          <a:bodyPr>
            <a:normAutofit/>
          </a:bodyPr>
          <a:lstStyle/>
          <a:p>
            <a:pPr rtl="0" fontAlgn="base"/>
            <a:r>
              <a:rPr lang="en-US" sz="3600" b="1" i="0" dirty="0">
                <a:solidFill>
                  <a:srgbClr val="000000"/>
                </a:solidFill>
                <a:effectLst/>
                <a:highlight>
                  <a:srgbClr val="FFFFFF"/>
                </a:highlight>
                <a:latin typeface="Calibri" panose="020F0502020204030204" pitchFamily="34" charset="0"/>
              </a:rPr>
              <a:t>Scenario 1: </a:t>
            </a:r>
          </a:p>
          <a:p>
            <a:pPr rtl="0" fontAlgn="base"/>
            <a:r>
              <a:rPr lang="en-US" sz="3200" b="0" i="0" dirty="0">
                <a:solidFill>
                  <a:srgbClr val="000000"/>
                </a:solidFill>
                <a:effectLst/>
                <a:highlight>
                  <a:srgbClr val="FFFFFF"/>
                </a:highlight>
                <a:latin typeface="Calibri" panose="020F0502020204030204" pitchFamily="34" charset="0"/>
              </a:rPr>
              <a:t>If a national organization that is based in Austin tends to host their conference in Austin every year and invites a Dell Med faculty member to present at the conference, is this considered a local or national invited presentation? </a:t>
            </a:r>
            <a:endParaRPr lang="en-US" b="0" i="0" dirty="0">
              <a:solidFill>
                <a:srgbClr val="000000"/>
              </a:solidFill>
              <a:effectLst/>
              <a:highlight>
                <a:srgbClr val="FFFFFF"/>
              </a:highlight>
              <a:latin typeface="Calibri" panose="020F0502020204030204" pitchFamily="34" charset="0"/>
            </a:endParaRPr>
          </a:p>
        </p:txBody>
      </p:sp>
    </p:spTree>
    <p:extLst>
      <p:ext uri="{BB962C8B-B14F-4D97-AF65-F5344CB8AC3E}">
        <p14:creationId xmlns:p14="http://schemas.microsoft.com/office/powerpoint/2010/main" val="23283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ackground with orange border&#10;&#10;Description automatically generated">
            <a:extLst>
              <a:ext uri="{FF2B5EF4-FFF2-40B4-BE49-F238E27FC236}">
                <a16:creationId xmlns:a16="http://schemas.microsoft.com/office/drawing/2014/main" id="{61805B05-B2B4-EF9D-22C1-ECA763AE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8" y="0"/>
            <a:ext cx="12181172" cy="6858000"/>
          </a:xfrm>
          <a:prstGeom prst="rect">
            <a:avLst/>
          </a:prstGeom>
        </p:spPr>
      </p:pic>
      <p:sp>
        <p:nvSpPr>
          <p:cNvPr id="3" name="Subtitle 2">
            <a:extLst>
              <a:ext uri="{FF2B5EF4-FFF2-40B4-BE49-F238E27FC236}">
                <a16:creationId xmlns:a16="http://schemas.microsoft.com/office/drawing/2014/main" id="{26042144-1009-9FB3-2662-CA80BBEF951B}"/>
              </a:ext>
            </a:extLst>
          </p:cNvPr>
          <p:cNvSpPr>
            <a:spLocks noGrp="1"/>
          </p:cNvSpPr>
          <p:nvPr>
            <p:ph type="subTitle" idx="1"/>
          </p:nvPr>
        </p:nvSpPr>
        <p:spPr>
          <a:xfrm>
            <a:off x="289560" y="2414016"/>
            <a:ext cx="11612880" cy="3026664"/>
          </a:xfrm>
        </p:spPr>
        <p:txBody>
          <a:bodyPr>
            <a:normAutofit fontScale="85000" lnSpcReduction="20000"/>
          </a:bodyPr>
          <a:lstStyle/>
          <a:p>
            <a:pPr rtl="0" fontAlgn="base"/>
            <a:r>
              <a:rPr lang="en-US" sz="4200" b="1" i="0" dirty="0">
                <a:solidFill>
                  <a:srgbClr val="000000"/>
                </a:solidFill>
                <a:effectLst/>
                <a:highlight>
                  <a:srgbClr val="FFFFFF"/>
                </a:highlight>
                <a:latin typeface="Calibri" panose="020F0502020204030204" pitchFamily="34" charset="0"/>
              </a:rPr>
              <a:t>Scenario 1 Answer: </a:t>
            </a:r>
          </a:p>
          <a:p>
            <a:pPr rtl="0" fontAlgn="base"/>
            <a:r>
              <a:rPr lang="en-US" sz="3800" b="0" i="0" dirty="0">
                <a:solidFill>
                  <a:srgbClr val="000000"/>
                </a:solidFill>
                <a:effectLst/>
                <a:highlight>
                  <a:srgbClr val="FFFFFF"/>
                </a:highlight>
                <a:latin typeface="Calibri" panose="020F0502020204030204" pitchFamily="34" charset="0"/>
              </a:rPr>
              <a:t>This activity would be considered a local invited presentation, not a national invited presentation.  </a:t>
            </a:r>
          </a:p>
          <a:p>
            <a:pPr rtl="0" fontAlgn="base"/>
            <a:r>
              <a:rPr lang="en-US" sz="3800" b="0" i="0" dirty="0">
                <a:solidFill>
                  <a:srgbClr val="000000"/>
                </a:solidFill>
                <a:effectLst/>
                <a:highlight>
                  <a:srgbClr val="FFFFFF"/>
                </a:highlight>
                <a:latin typeface="Calibri" panose="020F0502020204030204" pitchFamily="34" charset="0"/>
              </a:rPr>
              <a:t>The concept is that the organization that repeatedly hosts a conference in Austin is more likely to draw from a pool of local speakers than rely on national reputation to inform speaking invitations.  </a:t>
            </a:r>
          </a:p>
        </p:txBody>
      </p:sp>
    </p:spTree>
    <p:extLst>
      <p:ext uri="{BB962C8B-B14F-4D97-AF65-F5344CB8AC3E}">
        <p14:creationId xmlns:p14="http://schemas.microsoft.com/office/powerpoint/2010/main" val="29975711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286</TotalTime>
  <Words>1125</Words>
  <Application>Microsoft Office PowerPoint</Application>
  <PresentationFormat>Widescreen</PresentationFormat>
  <Paragraphs>59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Aptos Display</vt:lpstr>
      <vt:lpstr>Arial</vt:lpstr>
      <vt:lpstr>Calibri</vt:lpstr>
      <vt:lpstr>Courier New</vt:lpstr>
      <vt:lpstr>Wingdings</vt:lpstr>
      <vt:lpstr>Office Theme</vt:lpstr>
      <vt:lpstr>Geographic Scope of Faculty Activities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Geographic Scope of Faculty Activities </dc:title>
  <dc:creator>Copeland, Adrienne</dc:creator>
  <cp:lastModifiedBy>Rubel, Ana I</cp:lastModifiedBy>
  <cp:revision>6</cp:revision>
  <dcterms:created xsi:type="dcterms:W3CDTF">2024-08-16T14:15:59Z</dcterms:created>
  <dcterms:modified xsi:type="dcterms:W3CDTF">2024-08-20T14:15:14Z</dcterms:modified>
</cp:coreProperties>
</file>