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14" r:id="rId2"/>
    <p:sldMasterId id="2147483762" r:id="rId3"/>
    <p:sldMasterId id="2147483796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clements, Jonathan E" initials="MJE" lastIdx="2" clrIdx="0">
    <p:extLst>
      <p:ext uri="{19B8F6BF-5375-455C-9EA6-DF929625EA0E}">
        <p15:presenceInfo xmlns:p15="http://schemas.microsoft.com/office/powerpoint/2012/main" userId="S-1-5-21-527237240-963894560-725345543-8904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31" autoAdjust="0"/>
  </p:normalViewPr>
  <p:slideViewPr>
    <p:cSldViewPr snapToGrid="0">
      <p:cViewPr varScale="1">
        <p:scale>
          <a:sx n="74" d="100"/>
          <a:sy n="74" d="100"/>
        </p:scale>
        <p:origin x="1060" y="60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F6E1E-A47A-4332-9992-55512C55779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66CC85-A7FA-43C6-B2E1-82D707C563AB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1574872E-5B98-458C-8E7E-D0077D40ECA9}" type="parTrans" cxnId="{E8C33DF1-6F34-443D-A8DB-6EC21DF02753}">
      <dgm:prSet/>
      <dgm:spPr/>
      <dgm:t>
        <a:bodyPr/>
        <a:lstStyle/>
        <a:p>
          <a:endParaRPr lang="en-US"/>
        </a:p>
      </dgm:t>
    </dgm:pt>
    <dgm:pt modelId="{4E60771A-778A-45E6-B3A6-41284612D98A}" type="sibTrans" cxnId="{E8C33DF1-6F34-443D-A8DB-6EC21DF02753}">
      <dgm:prSet/>
      <dgm:spPr/>
      <dgm:t>
        <a:bodyPr/>
        <a:lstStyle/>
        <a:p>
          <a:endParaRPr lang="en-US"/>
        </a:p>
      </dgm:t>
    </dgm:pt>
    <dgm:pt modelId="{2FE9DE1B-90CC-4AFC-8827-8AAAD1D55A7D}">
      <dgm:prSet phldrT="[Text]"/>
      <dgm:spPr/>
      <dgm:t>
        <a:bodyPr/>
        <a:lstStyle/>
        <a:p>
          <a:r>
            <a:rPr lang="en-US" dirty="0"/>
            <a:t>Triage</a:t>
          </a:r>
        </a:p>
      </dgm:t>
    </dgm:pt>
    <dgm:pt modelId="{BDF35AB6-B7FD-4FE5-BF34-9C9923FD7766}" type="parTrans" cxnId="{E091B7DE-5927-4FC3-9A43-E6049AB5E758}">
      <dgm:prSet/>
      <dgm:spPr/>
      <dgm:t>
        <a:bodyPr/>
        <a:lstStyle/>
        <a:p>
          <a:endParaRPr lang="en-US"/>
        </a:p>
      </dgm:t>
    </dgm:pt>
    <dgm:pt modelId="{E1DFFC45-6271-4EE2-A159-EFF3361B1A0B}" type="sibTrans" cxnId="{E091B7DE-5927-4FC3-9A43-E6049AB5E758}">
      <dgm:prSet/>
      <dgm:spPr/>
      <dgm:t>
        <a:bodyPr/>
        <a:lstStyle/>
        <a:p>
          <a:endParaRPr lang="en-US"/>
        </a:p>
      </dgm:t>
    </dgm:pt>
    <dgm:pt modelId="{F95D63F6-693A-4B42-9E3D-DD5A4936BFCA}">
      <dgm:prSet phldrT="[Text]"/>
      <dgm:spPr/>
      <dgm:t>
        <a:bodyPr/>
        <a:lstStyle/>
        <a:p>
          <a:r>
            <a:rPr lang="en-US" dirty="0"/>
            <a:t>Pathway</a:t>
          </a:r>
        </a:p>
      </dgm:t>
    </dgm:pt>
    <dgm:pt modelId="{5D3C5E0B-E0F8-48C4-958D-CF7DCC55A575}" type="parTrans" cxnId="{790EF3EE-F706-48B5-8B35-13ADA3079053}">
      <dgm:prSet/>
      <dgm:spPr/>
      <dgm:t>
        <a:bodyPr/>
        <a:lstStyle/>
        <a:p>
          <a:endParaRPr lang="en-US"/>
        </a:p>
      </dgm:t>
    </dgm:pt>
    <dgm:pt modelId="{DF8FBCFA-C7B3-4E57-978A-4E6B3A12E3EC}" type="sibTrans" cxnId="{790EF3EE-F706-48B5-8B35-13ADA3079053}">
      <dgm:prSet/>
      <dgm:spPr/>
      <dgm:t>
        <a:bodyPr/>
        <a:lstStyle/>
        <a:p>
          <a:endParaRPr lang="en-US"/>
        </a:p>
      </dgm:t>
    </dgm:pt>
    <dgm:pt modelId="{F7ECBB72-7425-4AE0-B084-EFD5C07F85F7}" type="pres">
      <dgm:prSet presAssocID="{8FDF6E1E-A47A-4332-9992-55512C55779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EFB8E7E-3E51-41B5-888F-7D2990B4D5AE}" type="pres">
      <dgm:prSet presAssocID="{F95D63F6-693A-4B42-9E3D-DD5A4936BFCA}" presName="Accent3" presStyleCnt="0"/>
      <dgm:spPr/>
    </dgm:pt>
    <dgm:pt modelId="{3CA48B81-3391-478C-A443-F39EBD2046AC}" type="pres">
      <dgm:prSet presAssocID="{F95D63F6-693A-4B42-9E3D-DD5A4936BFCA}" presName="Accent" presStyleLbl="node1" presStyleIdx="0" presStyleCnt="3"/>
      <dgm:spPr/>
    </dgm:pt>
    <dgm:pt modelId="{5BDE3CBD-BB9F-4E0C-934F-4CEB2B9868E5}" type="pres">
      <dgm:prSet presAssocID="{F95D63F6-693A-4B42-9E3D-DD5A4936BFCA}" presName="ParentBackground3" presStyleCnt="0"/>
      <dgm:spPr/>
    </dgm:pt>
    <dgm:pt modelId="{3BAE0D81-BD00-424B-B3DD-5C8C578BF9AE}" type="pres">
      <dgm:prSet presAssocID="{F95D63F6-693A-4B42-9E3D-DD5A4936BFCA}" presName="ParentBackground" presStyleLbl="fgAcc1" presStyleIdx="0" presStyleCnt="3"/>
      <dgm:spPr/>
    </dgm:pt>
    <dgm:pt modelId="{119A1173-2102-423D-B13D-4A0054075225}" type="pres">
      <dgm:prSet presAssocID="{F95D63F6-693A-4B42-9E3D-DD5A4936BFC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1E004FA-8561-4FC9-B964-FBE1299A1D92}" type="pres">
      <dgm:prSet presAssocID="{2FE9DE1B-90CC-4AFC-8827-8AAAD1D55A7D}" presName="Accent2" presStyleCnt="0"/>
      <dgm:spPr/>
    </dgm:pt>
    <dgm:pt modelId="{A9FA97F5-B187-434D-8753-FC4644A6F3DD}" type="pres">
      <dgm:prSet presAssocID="{2FE9DE1B-90CC-4AFC-8827-8AAAD1D55A7D}" presName="Accent" presStyleLbl="node1" presStyleIdx="1" presStyleCnt="3"/>
      <dgm:spPr/>
    </dgm:pt>
    <dgm:pt modelId="{E9BA2F18-BCB2-42DA-8C29-F07B8FB37D01}" type="pres">
      <dgm:prSet presAssocID="{2FE9DE1B-90CC-4AFC-8827-8AAAD1D55A7D}" presName="ParentBackground2" presStyleCnt="0"/>
      <dgm:spPr/>
    </dgm:pt>
    <dgm:pt modelId="{37A89810-82CD-404C-896A-128629643078}" type="pres">
      <dgm:prSet presAssocID="{2FE9DE1B-90CC-4AFC-8827-8AAAD1D55A7D}" presName="ParentBackground" presStyleLbl="fgAcc1" presStyleIdx="1" presStyleCnt="3"/>
      <dgm:spPr/>
    </dgm:pt>
    <dgm:pt modelId="{996701E1-60C4-4235-B88E-8F32724F38E2}" type="pres">
      <dgm:prSet presAssocID="{2FE9DE1B-90CC-4AFC-8827-8AAAD1D55A7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F1D034E-B6EA-453C-B140-331BF4EC6E0C}" type="pres">
      <dgm:prSet presAssocID="{4066CC85-A7FA-43C6-B2E1-82D707C563AB}" presName="Accent1" presStyleCnt="0"/>
      <dgm:spPr/>
    </dgm:pt>
    <dgm:pt modelId="{B581B062-0EAA-441D-82C6-1BCB33AC752F}" type="pres">
      <dgm:prSet presAssocID="{4066CC85-A7FA-43C6-B2E1-82D707C563AB}" presName="Accent" presStyleLbl="node1" presStyleIdx="2" presStyleCnt="3"/>
      <dgm:spPr/>
    </dgm:pt>
    <dgm:pt modelId="{671D81AD-2E3F-4ADF-99E6-0135D0365D0A}" type="pres">
      <dgm:prSet presAssocID="{4066CC85-A7FA-43C6-B2E1-82D707C563AB}" presName="ParentBackground1" presStyleCnt="0"/>
      <dgm:spPr/>
    </dgm:pt>
    <dgm:pt modelId="{3AD91F5F-55DF-41B0-93FB-824CA9431AC5}" type="pres">
      <dgm:prSet presAssocID="{4066CC85-A7FA-43C6-B2E1-82D707C563AB}" presName="ParentBackground" presStyleLbl="fgAcc1" presStyleIdx="2" presStyleCnt="3"/>
      <dgm:spPr/>
    </dgm:pt>
    <dgm:pt modelId="{D249C427-7259-460B-8D8A-29143957FEF2}" type="pres">
      <dgm:prSet presAssocID="{4066CC85-A7FA-43C6-B2E1-82D707C563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4D0050B-43FF-413C-A4BA-065FCD79B969}" type="presOf" srcId="{F95D63F6-693A-4B42-9E3D-DD5A4936BFCA}" destId="{119A1173-2102-423D-B13D-4A0054075225}" srcOrd="1" destOrd="0" presId="urn:microsoft.com/office/officeart/2011/layout/CircleProcess"/>
    <dgm:cxn modelId="{FCDEA70C-AC05-418D-AFB7-32A92AEACB1E}" type="presOf" srcId="{4066CC85-A7FA-43C6-B2E1-82D707C563AB}" destId="{3AD91F5F-55DF-41B0-93FB-824CA9431AC5}" srcOrd="0" destOrd="0" presId="urn:microsoft.com/office/officeart/2011/layout/CircleProcess"/>
    <dgm:cxn modelId="{21B9E947-974F-4093-A75C-57B4C949E5BC}" type="presOf" srcId="{2FE9DE1B-90CC-4AFC-8827-8AAAD1D55A7D}" destId="{996701E1-60C4-4235-B88E-8F32724F38E2}" srcOrd="1" destOrd="0" presId="urn:microsoft.com/office/officeart/2011/layout/CircleProcess"/>
    <dgm:cxn modelId="{30EB9E84-5A86-4DA4-BFA5-E8F3BCB28D88}" type="presOf" srcId="{F95D63F6-693A-4B42-9E3D-DD5A4936BFCA}" destId="{3BAE0D81-BD00-424B-B3DD-5C8C578BF9AE}" srcOrd="0" destOrd="0" presId="urn:microsoft.com/office/officeart/2011/layout/CircleProcess"/>
    <dgm:cxn modelId="{5F5496A7-7F63-4CD3-A236-062DC9B86BCB}" type="presOf" srcId="{8FDF6E1E-A47A-4332-9992-55512C55779E}" destId="{F7ECBB72-7425-4AE0-B084-EFD5C07F85F7}" srcOrd="0" destOrd="0" presId="urn:microsoft.com/office/officeart/2011/layout/CircleProcess"/>
    <dgm:cxn modelId="{554BD4D2-890D-4A09-A126-D633D840B92E}" type="presOf" srcId="{4066CC85-A7FA-43C6-B2E1-82D707C563AB}" destId="{D249C427-7259-460B-8D8A-29143957FEF2}" srcOrd="1" destOrd="0" presId="urn:microsoft.com/office/officeart/2011/layout/CircleProcess"/>
    <dgm:cxn modelId="{E091B7DE-5927-4FC3-9A43-E6049AB5E758}" srcId="{8FDF6E1E-A47A-4332-9992-55512C55779E}" destId="{2FE9DE1B-90CC-4AFC-8827-8AAAD1D55A7D}" srcOrd="1" destOrd="0" parTransId="{BDF35AB6-B7FD-4FE5-BF34-9C9923FD7766}" sibTransId="{E1DFFC45-6271-4EE2-A159-EFF3361B1A0B}"/>
    <dgm:cxn modelId="{790EF3EE-F706-48B5-8B35-13ADA3079053}" srcId="{8FDF6E1E-A47A-4332-9992-55512C55779E}" destId="{F95D63F6-693A-4B42-9E3D-DD5A4936BFCA}" srcOrd="2" destOrd="0" parTransId="{5D3C5E0B-E0F8-48C4-958D-CF7DCC55A575}" sibTransId="{DF8FBCFA-C7B3-4E57-978A-4E6B3A12E3EC}"/>
    <dgm:cxn modelId="{E8C33DF1-6F34-443D-A8DB-6EC21DF02753}" srcId="{8FDF6E1E-A47A-4332-9992-55512C55779E}" destId="{4066CC85-A7FA-43C6-B2E1-82D707C563AB}" srcOrd="0" destOrd="0" parTransId="{1574872E-5B98-458C-8E7E-D0077D40ECA9}" sibTransId="{4E60771A-778A-45E6-B3A6-41284612D98A}"/>
    <dgm:cxn modelId="{6E1818F3-3F5E-4F8F-9185-8CF687721736}" type="presOf" srcId="{2FE9DE1B-90CC-4AFC-8827-8AAAD1D55A7D}" destId="{37A89810-82CD-404C-896A-128629643078}" srcOrd="0" destOrd="0" presId="urn:microsoft.com/office/officeart/2011/layout/CircleProcess"/>
    <dgm:cxn modelId="{73B6DF9A-E83F-49AC-B0C0-5258C923B6C0}" type="presParOf" srcId="{F7ECBB72-7425-4AE0-B084-EFD5C07F85F7}" destId="{8EFB8E7E-3E51-41B5-888F-7D2990B4D5AE}" srcOrd="0" destOrd="0" presId="urn:microsoft.com/office/officeart/2011/layout/CircleProcess"/>
    <dgm:cxn modelId="{171CC133-C031-471C-AC86-81139E720EB1}" type="presParOf" srcId="{8EFB8E7E-3E51-41B5-888F-7D2990B4D5AE}" destId="{3CA48B81-3391-478C-A443-F39EBD2046AC}" srcOrd="0" destOrd="0" presId="urn:microsoft.com/office/officeart/2011/layout/CircleProcess"/>
    <dgm:cxn modelId="{8A092F45-7B6E-4CCA-93F6-6F782A9EFBE9}" type="presParOf" srcId="{F7ECBB72-7425-4AE0-B084-EFD5C07F85F7}" destId="{5BDE3CBD-BB9F-4E0C-934F-4CEB2B9868E5}" srcOrd="1" destOrd="0" presId="urn:microsoft.com/office/officeart/2011/layout/CircleProcess"/>
    <dgm:cxn modelId="{52CC2DF2-5583-448F-BA28-65F17CA5230F}" type="presParOf" srcId="{5BDE3CBD-BB9F-4E0C-934F-4CEB2B9868E5}" destId="{3BAE0D81-BD00-424B-B3DD-5C8C578BF9AE}" srcOrd="0" destOrd="0" presId="urn:microsoft.com/office/officeart/2011/layout/CircleProcess"/>
    <dgm:cxn modelId="{456548BC-8ABA-4A49-B0BA-E3BFE9293D8B}" type="presParOf" srcId="{F7ECBB72-7425-4AE0-B084-EFD5C07F85F7}" destId="{119A1173-2102-423D-B13D-4A0054075225}" srcOrd="2" destOrd="0" presId="urn:microsoft.com/office/officeart/2011/layout/CircleProcess"/>
    <dgm:cxn modelId="{885F725C-ACCE-4D31-9C2D-90CDBADF8E99}" type="presParOf" srcId="{F7ECBB72-7425-4AE0-B084-EFD5C07F85F7}" destId="{31E004FA-8561-4FC9-B964-FBE1299A1D92}" srcOrd="3" destOrd="0" presId="urn:microsoft.com/office/officeart/2011/layout/CircleProcess"/>
    <dgm:cxn modelId="{1AA2735B-5202-463A-A250-5AD88DB09FE9}" type="presParOf" srcId="{31E004FA-8561-4FC9-B964-FBE1299A1D92}" destId="{A9FA97F5-B187-434D-8753-FC4644A6F3DD}" srcOrd="0" destOrd="0" presId="urn:microsoft.com/office/officeart/2011/layout/CircleProcess"/>
    <dgm:cxn modelId="{278A108B-7B29-432F-8537-01B6F4D85420}" type="presParOf" srcId="{F7ECBB72-7425-4AE0-B084-EFD5C07F85F7}" destId="{E9BA2F18-BCB2-42DA-8C29-F07B8FB37D01}" srcOrd="4" destOrd="0" presId="urn:microsoft.com/office/officeart/2011/layout/CircleProcess"/>
    <dgm:cxn modelId="{622C2C6F-161B-4186-BCA6-4346A46E552A}" type="presParOf" srcId="{E9BA2F18-BCB2-42DA-8C29-F07B8FB37D01}" destId="{37A89810-82CD-404C-896A-128629643078}" srcOrd="0" destOrd="0" presId="urn:microsoft.com/office/officeart/2011/layout/CircleProcess"/>
    <dgm:cxn modelId="{8B121C05-86EC-43DC-AF38-DF0407C08C9F}" type="presParOf" srcId="{F7ECBB72-7425-4AE0-B084-EFD5C07F85F7}" destId="{996701E1-60C4-4235-B88E-8F32724F38E2}" srcOrd="5" destOrd="0" presId="urn:microsoft.com/office/officeart/2011/layout/CircleProcess"/>
    <dgm:cxn modelId="{45EC9D78-FEFA-40C4-9832-6AE7A42D6F74}" type="presParOf" srcId="{F7ECBB72-7425-4AE0-B084-EFD5C07F85F7}" destId="{2F1D034E-B6EA-453C-B140-331BF4EC6E0C}" srcOrd="6" destOrd="0" presId="urn:microsoft.com/office/officeart/2011/layout/CircleProcess"/>
    <dgm:cxn modelId="{057BDF6F-DC20-458B-9EF0-69A80817CEE4}" type="presParOf" srcId="{2F1D034E-B6EA-453C-B140-331BF4EC6E0C}" destId="{B581B062-0EAA-441D-82C6-1BCB33AC752F}" srcOrd="0" destOrd="0" presId="urn:microsoft.com/office/officeart/2011/layout/CircleProcess"/>
    <dgm:cxn modelId="{B89AA679-8532-4F14-A85B-0BB9B75E3AC8}" type="presParOf" srcId="{F7ECBB72-7425-4AE0-B084-EFD5C07F85F7}" destId="{671D81AD-2E3F-4ADF-99E6-0135D0365D0A}" srcOrd="7" destOrd="0" presId="urn:microsoft.com/office/officeart/2011/layout/CircleProcess"/>
    <dgm:cxn modelId="{73D38144-0DAE-41AA-9C73-5CDCC8694FD1}" type="presParOf" srcId="{671D81AD-2E3F-4ADF-99E6-0135D0365D0A}" destId="{3AD91F5F-55DF-41B0-93FB-824CA9431AC5}" srcOrd="0" destOrd="0" presId="urn:microsoft.com/office/officeart/2011/layout/CircleProcess"/>
    <dgm:cxn modelId="{53993D04-FCFE-44AA-B070-6C446EB86A53}" type="presParOf" srcId="{F7ECBB72-7425-4AE0-B084-EFD5C07F85F7}" destId="{D249C427-7259-460B-8D8A-29143957FEF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48B81-3391-478C-A443-F39EBD2046AC}">
      <dsp:nvSpPr>
        <dsp:cNvPr id="0" name=""/>
        <dsp:cNvSpPr/>
      </dsp:nvSpPr>
      <dsp:spPr>
        <a:xfrm>
          <a:off x="5345222" y="730065"/>
          <a:ext cx="1933925" cy="1934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E0D81-BD00-424B-B3DD-5C8C578BF9AE}">
      <dsp:nvSpPr>
        <dsp:cNvPr id="0" name=""/>
        <dsp:cNvSpPr/>
      </dsp:nvSpPr>
      <dsp:spPr>
        <a:xfrm>
          <a:off x="5409434" y="794552"/>
          <a:ext cx="1805500" cy="180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Pathway</a:t>
          </a:r>
        </a:p>
      </dsp:txBody>
      <dsp:txXfrm>
        <a:off x="5667543" y="1052502"/>
        <a:ext cx="1289283" cy="1289409"/>
      </dsp:txXfrm>
    </dsp:sp>
    <dsp:sp modelId="{A9FA97F5-B187-434D-8753-FC4644A6F3DD}">
      <dsp:nvSpPr>
        <dsp:cNvPr id="0" name=""/>
        <dsp:cNvSpPr/>
      </dsp:nvSpPr>
      <dsp:spPr>
        <a:xfrm rot="2700000">
          <a:off x="3348783" y="732403"/>
          <a:ext cx="1929267" cy="19292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89810-82CD-404C-896A-128629643078}">
      <dsp:nvSpPr>
        <dsp:cNvPr id="0" name=""/>
        <dsp:cNvSpPr/>
      </dsp:nvSpPr>
      <dsp:spPr>
        <a:xfrm>
          <a:off x="3410667" y="794552"/>
          <a:ext cx="1805500" cy="180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Triage</a:t>
          </a:r>
        </a:p>
      </dsp:txBody>
      <dsp:txXfrm>
        <a:off x="3668775" y="1052502"/>
        <a:ext cx="1289283" cy="1289409"/>
      </dsp:txXfrm>
    </dsp:sp>
    <dsp:sp modelId="{B581B062-0EAA-441D-82C6-1BCB33AC752F}">
      <dsp:nvSpPr>
        <dsp:cNvPr id="0" name=""/>
        <dsp:cNvSpPr/>
      </dsp:nvSpPr>
      <dsp:spPr>
        <a:xfrm rot="2700000">
          <a:off x="1350016" y="732403"/>
          <a:ext cx="1929267" cy="19292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91F5F-55DF-41B0-93FB-824CA9431AC5}">
      <dsp:nvSpPr>
        <dsp:cNvPr id="0" name=""/>
        <dsp:cNvSpPr/>
      </dsp:nvSpPr>
      <dsp:spPr>
        <a:xfrm>
          <a:off x="1411899" y="794552"/>
          <a:ext cx="1805500" cy="180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Report</a:t>
          </a:r>
        </a:p>
      </dsp:txBody>
      <dsp:txXfrm>
        <a:off x="1670008" y="1052502"/>
        <a:ext cx="1289283" cy="128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550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303a1b3e7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303a1b3e7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49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6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4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3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6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7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4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3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3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462"/>
            <a:ext cx="2057400" cy="410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462"/>
            <a:ext cx="6019800" cy="410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2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5" y="586572"/>
            <a:ext cx="5854147" cy="10079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5" y="1751445"/>
            <a:ext cx="5854147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" y="3554613"/>
            <a:ext cx="1504334" cy="12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5" y="586572"/>
            <a:ext cx="5854147" cy="10079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5" y="1751445"/>
            <a:ext cx="5854147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" y="3421735"/>
            <a:ext cx="1902757" cy="15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344068"/>
            <a:ext cx="82296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5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3016360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30396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3484664"/>
            <a:ext cx="8229600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buNone/>
              <a:defRPr sz="1500" b="1" baseline="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accent3"/>
                </a:solidFill>
              </a:rPr>
              <a:pPr algn="r"/>
              <a:t>‹#›</a:t>
            </a:fld>
            <a:endParaRPr lang="en-US" sz="1050" b="1" dirty="0">
              <a:solidFill>
                <a:schemeClr val="accent3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342901"/>
            <a:ext cx="7315200" cy="23538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304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423359"/>
            <a:ext cx="8343900" cy="28628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rgbClr val="1E69D2"/>
                </a:solidFill>
              </a:rPr>
              <a:pPr algn="r"/>
              <a:t>‹#›</a:t>
            </a:fld>
            <a:endParaRPr lang="en-US" sz="900" b="1" dirty="0">
              <a:solidFill>
                <a:srgbClr val="1E69D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1024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792138"/>
            <a:ext cx="834390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rgbClr val="1E69D2"/>
                </a:solidFill>
              </a:rPr>
              <a:pPr algn="r"/>
              <a:t>‹#›</a:t>
            </a:fld>
            <a:endParaRPr lang="en-US" sz="900" b="1" dirty="0">
              <a:solidFill>
                <a:srgbClr val="1E69D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11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31520"/>
            <a:ext cx="834390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51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8838" y="1443038"/>
            <a:ext cx="8343900" cy="2843213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8716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792138"/>
            <a:ext cx="8343900" cy="2494112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369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31520"/>
            <a:ext cx="8343900" cy="225473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84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34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57200" y="449385"/>
            <a:ext cx="8229600" cy="6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1855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414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2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5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60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41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2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3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9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4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7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929414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7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3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29414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670871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043714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9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45513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1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81073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04945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28818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1072" y="145513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04945" y="1453023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28817" y="1453023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1" y="2889001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57202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81074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04946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828819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81073" y="2889001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04946" y="288688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828818" y="288688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2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834390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3720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550194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2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436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792138"/>
            <a:ext cx="3931920" cy="2494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24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670871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75127"/>
            <a:ext cx="3931920" cy="39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2031520"/>
            <a:ext cx="3931920" cy="225473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FFB400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595839"/>
            <a:ext cx="457200" cy="1"/>
          </a:xfrm>
          <a:prstGeom prst="line">
            <a:avLst/>
          </a:prstGeom>
          <a:ln w="76200">
            <a:solidFill>
              <a:srgbClr val="FF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rgbClr val="FFB400"/>
                </a:solidFill>
              </a:rPr>
              <a:pPr algn="r"/>
              <a:t>‹#›</a:t>
            </a:fld>
            <a:endParaRPr lang="en-US" sz="1050" b="1" dirty="0">
              <a:solidFill>
                <a:srgbClr val="FFB4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78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3461135" y="3289515"/>
            <a:ext cx="2204465" cy="15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40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47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76">
          <p15:clr>
            <a:srgbClr val="FBAE40"/>
          </p15:clr>
        </p15:guide>
        <p15:guide id="11" pos="518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5550" b="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18885" y="344525"/>
            <a:ext cx="6308057" cy="10079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24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4" y="900441"/>
            <a:ext cx="5854147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 baseline="0">
                <a:solidFill>
                  <a:srgbClr val="1B429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" y="3554613"/>
            <a:ext cx="1504334" cy="12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818885" y="586572"/>
            <a:ext cx="5854147" cy="10079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5" y="1751445"/>
            <a:ext cx="5854147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" y="3554613"/>
            <a:ext cx="1504334" cy="12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4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18885" y="586572"/>
            <a:ext cx="5854147" cy="10079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885" y="1751445"/>
            <a:ext cx="5854147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" y="3421735"/>
            <a:ext cx="1902757" cy="15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344068"/>
            <a:ext cx="82296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5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3016360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611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3039603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914400" y="342901"/>
            <a:ext cx="7315200" cy="23538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3484664"/>
            <a:ext cx="8229600" cy="736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buNone/>
              <a:defRPr sz="1500" b="1" baseline="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551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000300"/>
            <a:ext cx="8343900" cy="32436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067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9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69079"/>
            <a:ext cx="8343900" cy="28436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6315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57456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618106"/>
            <a:ext cx="8343900" cy="2674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52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449385"/>
            <a:ext cx="8229600" cy="6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019980"/>
            <a:ext cx="8343900" cy="3223964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593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8015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69282"/>
            <a:ext cx="8343900" cy="287021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955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57456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618105"/>
            <a:ext cx="8343900" cy="26481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18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498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834390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901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56719"/>
            <a:ext cx="834390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494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127135"/>
            <a:ext cx="3931920" cy="333947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4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69080"/>
            <a:ext cx="3931920" cy="30886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3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56719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617368"/>
            <a:ext cx="3931920" cy="28536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14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127136"/>
            <a:ext cx="3931920" cy="34285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7814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3211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605219" y="1512642"/>
            <a:ext cx="4105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414219" y="-468557"/>
            <a:ext cx="4105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369080"/>
            <a:ext cx="3931920" cy="316877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49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1617369"/>
            <a:ext cx="3931920" cy="29561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56720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216042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ne Photo_1 Line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929414" y="1125320"/>
            <a:ext cx="3931920" cy="308299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5997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2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369080"/>
            <a:ext cx="3931920" cy="282587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30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_One Photo_2 Lines_Ascen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1617368"/>
            <a:ext cx="3931920" cy="25820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4410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56719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410221"/>
            <a:ext cx="9144000" cy="733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7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127135"/>
            <a:ext cx="3931920" cy="329048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9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69080"/>
            <a:ext cx="3931920" cy="3057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578429"/>
            <a:ext cx="4572000" cy="25650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61172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621822"/>
            <a:ext cx="3931920" cy="28492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6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9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929414" y="1127136"/>
            <a:ext cx="3931920" cy="27360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7813"/>
            <a:ext cx="3931920" cy="53698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550576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929414" y="1369080"/>
            <a:ext cx="3931920" cy="282587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27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257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578429"/>
            <a:ext cx="4572000" cy="2565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4" y="2916877"/>
            <a:ext cx="3906982" cy="1503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29414" y="1617368"/>
            <a:ext cx="3931920" cy="25820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29414" y="256719"/>
            <a:ext cx="3931920" cy="101831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" y="4438747"/>
            <a:ext cx="1991760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4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45513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1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81073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04945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28818" y="1691397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81072" y="145513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04945" y="1453023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28817" y="1453023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1" y="2889001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457202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81074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04946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828819" y="3125261"/>
            <a:ext cx="1857983" cy="10478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81073" y="2889001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04946" y="288688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828818" y="2886887"/>
            <a:ext cx="1857983" cy="187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26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39607"/>
            <a:ext cx="834390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34344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127135"/>
            <a:ext cx="3931920" cy="333947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453431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7178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47813"/>
            <a:ext cx="3931920" cy="7857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369080"/>
            <a:ext cx="3931920" cy="30886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6969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4486275"/>
            <a:ext cx="8229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116784" y="4628587"/>
            <a:ext cx="6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2"/>
                </a:solidFill>
              </a:rPr>
              <a:pPr algn="r"/>
              <a:t>‹#›</a:t>
            </a:fld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42900" y="256719"/>
            <a:ext cx="3931920" cy="102517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2900" y="1617368"/>
            <a:ext cx="3931920" cy="28536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" y="4438747"/>
            <a:ext cx="1991762" cy="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1694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3469768" y="3289515"/>
            <a:ext cx="2204465" cy="15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40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472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449385"/>
            <a:ext cx="8229600" cy="6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8229600" cy="61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333E584-EBFB-2148-B937-200753D6561E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97ECB0E2-CCC2-354A-A2EE-BABE1BE2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547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5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547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texas.app.box.com/file/408957446003?s=5ii2hiu2e85aryyu0e05z5vdtu7bk2m0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7" descr="RGB_formal_Dell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725" y="1274763"/>
            <a:ext cx="6205538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7"/>
          <p:cNvSpPr txBox="1"/>
          <p:nvPr/>
        </p:nvSpPr>
        <p:spPr>
          <a:xfrm>
            <a:off x="2163763" y="3875088"/>
            <a:ext cx="50387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Professional Conduct Policy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Review with Faculty Senate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93C1-0264-E0DF-CDBD-937CCEC51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BEB01-ADAE-4E82-D3D3-7525ADF1F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28" y="2914650"/>
            <a:ext cx="8678174" cy="13144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https://utexas.app.box.com/file/408957446003?s=5ii2hiu2e85aryyu0e05z5vdtu7bk2m0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2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03B28-E626-2483-5966-CF837E07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503"/>
            <a:ext cx="4442604" cy="2148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D2BEA-65D9-53E9-4784-BB4139238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672" y="1773342"/>
            <a:ext cx="4442604" cy="177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4EDA-B7FE-8B7F-C346-1533FED2A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86" y="3010211"/>
            <a:ext cx="2708695" cy="1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C7BE6-5C44-3C8C-282F-E5B8FD46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263"/>
            <a:ext cx="9144000" cy="38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1CA3-8A69-4919-2277-ACAF434A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16C3-844C-AE36-4E30-CA4AE3A69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Professional conduct is a cornerstone of medical practice. </a:t>
            </a:r>
          </a:p>
          <a:p>
            <a:pPr marL="0" indent="0">
              <a:buNone/>
            </a:pPr>
            <a:r>
              <a:rPr lang="en-US" dirty="0"/>
              <a:t>Professional conduct is characterized by aspects of etiquette, defined as the customary code of respectful and considerate behavior among members of a profession, and virtue, defined as behavior manifesting high moral standards. </a:t>
            </a:r>
          </a:p>
          <a:p>
            <a:pPr marL="0" indent="0">
              <a:buNone/>
            </a:pPr>
            <a:r>
              <a:rPr lang="en-US" i="1" dirty="0"/>
              <a:t>We take the view that everyone can improve these skills. To improve, people need supportive feedback and a nurturing, growth-enabling culture and mindset. </a:t>
            </a:r>
          </a:p>
        </p:txBody>
      </p:sp>
    </p:spTree>
    <p:extLst>
      <p:ext uri="{BB962C8B-B14F-4D97-AF65-F5344CB8AC3E}">
        <p14:creationId xmlns:p14="http://schemas.microsoft.com/office/powerpoint/2010/main" val="355287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B1C0-D73F-073E-829D-D420667D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7D38A-CE34-4000-3938-FA6B6284D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 excellence</a:t>
            </a:r>
          </a:p>
          <a:p>
            <a:r>
              <a:rPr lang="en-US" dirty="0"/>
              <a:t>Guide students toward growth</a:t>
            </a:r>
          </a:p>
        </p:txBody>
      </p:sp>
    </p:spTree>
    <p:extLst>
      <p:ext uri="{BB962C8B-B14F-4D97-AF65-F5344CB8AC3E}">
        <p14:creationId xmlns:p14="http://schemas.microsoft.com/office/powerpoint/2010/main" val="11647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42474D-ECCC-A6A6-D8F6-55575C50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Conduct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BEBA9-D4BB-011E-57EC-D1333874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Eleven (11) Members selected from Dell Medical School Faculty and/or Staff  </a:t>
            </a:r>
          </a:p>
          <a:p>
            <a:r>
              <a:rPr lang="en-US" dirty="0"/>
              <a:t>Eight (8) Voting Members selected from Faculty and/or Staff, including one member appointed as Chair  </a:t>
            </a:r>
          </a:p>
          <a:p>
            <a:r>
              <a:rPr lang="en-US" dirty="0"/>
              <a:t>Three (3) Non-Voting Members (Associate Dean for Student Affairs, Associate Dean for Undergraduate Medical Education, TBD) </a:t>
            </a:r>
          </a:p>
          <a:p>
            <a:r>
              <a:rPr lang="en-US" dirty="0"/>
              <a:t>Eight (8) Student Members </a:t>
            </a:r>
          </a:p>
        </p:txBody>
      </p:sp>
    </p:spTree>
    <p:extLst>
      <p:ext uri="{BB962C8B-B14F-4D97-AF65-F5344CB8AC3E}">
        <p14:creationId xmlns:p14="http://schemas.microsoft.com/office/powerpoint/2010/main" val="238936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6A2D-505B-293C-9C89-8F97D8B0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9805-ACAE-DC08-951B-AB1600AF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Triage Team: </a:t>
            </a:r>
          </a:p>
          <a:p>
            <a:pPr lvl="1"/>
            <a:r>
              <a:rPr lang="en-US" dirty="0"/>
              <a:t>three (3) Voting Members of the Professional Conduct Committee with a specific responsibility for initial investigation of feedback reports (detailed below). • </a:t>
            </a:r>
          </a:p>
          <a:p>
            <a:r>
              <a:rPr lang="en-US" dirty="0"/>
              <a:t>Education and Remediation Team: </a:t>
            </a:r>
          </a:p>
          <a:p>
            <a:pPr lvl="1"/>
            <a:r>
              <a:rPr lang="en-US" dirty="0"/>
              <a:t>one Voting Member (Chair of the Professional Conduct Committee) and two Non-Voting Members (Associate Dean for Student Affairs, Associate Dean for Undergraduate Medical Education)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C95F-DF8C-6F72-BD82-102845C1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</a:t>
            </a:r>
            <a:r>
              <a:rPr lang="en-US" dirty="0" err="1"/>
              <a:t>Proces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4430B8-CDBA-3008-4137-1DA6FEB68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675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E9A336-E307-B0D8-3847-AE6FBD1DB7CB}"/>
              </a:ext>
            </a:extLst>
          </p:cNvPr>
          <p:cNvSpPr txBox="1"/>
          <p:nvPr/>
        </p:nvSpPr>
        <p:spPr>
          <a:xfrm>
            <a:off x="1871932" y="4106174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Commendation/</a:t>
            </a:r>
          </a:p>
          <a:p>
            <a:r>
              <a:rPr lang="en-US" dirty="0"/>
              <a:t>Concern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9ACFE-CD2C-3E32-2A96-9209F8954B31}"/>
              </a:ext>
            </a:extLst>
          </p:cNvPr>
          <p:cNvSpPr txBox="1"/>
          <p:nvPr/>
        </p:nvSpPr>
        <p:spPr>
          <a:xfrm>
            <a:off x="5824238" y="3812876"/>
            <a:ext cx="32334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 Growth Opportunity</a:t>
            </a:r>
          </a:p>
          <a:p>
            <a:r>
              <a:rPr lang="en-US" dirty="0"/>
              <a:t>Personal Growth Opportunity</a:t>
            </a:r>
          </a:p>
          <a:p>
            <a:r>
              <a:rPr lang="en-US" dirty="0"/>
              <a:t>Coaching Intervention</a:t>
            </a:r>
          </a:p>
          <a:p>
            <a:r>
              <a:rPr lang="en-US" dirty="0"/>
              <a:t>Personal Growth Plan</a:t>
            </a:r>
          </a:p>
          <a:p>
            <a:r>
              <a:rPr lang="en-US" dirty="0"/>
              <a:t>Sanction</a:t>
            </a:r>
          </a:p>
        </p:txBody>
      </p:sp>
    </p:spTree>
    <p:extLst>
      <p:ext uri="{BB962C8B-B14F-4D97-AF65-F5344CB8AC3E}">
        <p14:creationId xmlns:p14="http://schemas.microsoft.com/office/powerpoint/2010/main" val="24410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1749-B4BA-3AF0-8C3C-15250F8B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7C77-FE7E-64DF-C0EB-83F8E039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concern leaves the Professional Conduct Committee and is sent to MSASC.</a:t>
            </a:r>
          </a:p>
          <a:p>
            <a:r>
              <a:rPr lang="en-US" dirty="0"/>
              <a:t>Could result in dismissal.</a:t>
            </a:r>
          </a:p>
        </p:txBody>
      </p:sp>
    </p:spTree>
    <p:extLst>
      <p:ext uri="{BB962C8B-B14F-4D97-AF65-F5344CB8AC3E}">
        <p14:creationId xmlns:p14="http://schemas.microsoft.com/office/powerpoint/2010/main" val="3267887317"/>
      </p:ext>
    </p:extLst>
  </p:cSld>
  <p:clrMapOvr>
    <a:masterClrMapping/>
  </p:clrMapOvr>
</p:sld>
</file>

<file path=ppt/theme/theme1.xml><?xml version="1.0" encoding="utf-8"?>
<a:theme xmlns:a="http://schemas.openxmlformats.org/drawingml/2006/main" name="2015 DMS Top Branded Ligh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5 DMS Top Branded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Yellow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CA_WH_Modernization v2" id="{9BCC7938-6B0C-4283-AA7D-FD45508B4953}" vid="{714361C2-605E-4220-A8D9-D2F3F66C7C65}"/>
    </a:ext>
  </a:extLst>
</a:theme>
</file>

<file path=ppt/theme/theme4.xml><?xml version="1.0" encoding="utf-8"?>
<a:theme xmlns:a="http://schemas.openxmlformats.org/drawingml/2006/main" name="Medium Blue without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CA_WH_Modernization v2" id="{9BCC7938-6B0C-4283-AA7D-FD45508B4953}" vid="{00F08886-102B-4E1F-8DA5-4C0C25D7171F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276</Words>
  <Application>Microsoft Office PowerPoint</Application>
  <PresentationFormat>On-screen Show (16:9)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Georgia</vt:lpstr>
      <vt:lpstr>Calibri</vt:lpstr>
      <vt:lpstr>2015 DMS Top Branded Light</vt:lpstr>
      <vt:lpstr>1_2015 DMS Top Branded Light</vt:lpstr>
      <vt:lpstr>Yellow with Section Titles</vt:lpstr>
      <vt:lpstr>Medium Blue without Section Titles</vt:lpstr>
      <vt:lpstr>PowerPoint Presentation</vt:lpstr>
      <vt:lpstr>PowerPoint Presentation</vt:lpstr>
      <vt:lpstr>PowerPoint Presentation</vt:lpstr>
      <vt:lpstr>Professional Conduct</vt:lpstr>
      <vt:lpstr>Goals</vt:lpstr>
      <vt:lpstr>Professional Conduct Committee</vt:lpstr>
      <vt:lpstr>Subcommittees</vt:lpstr>
      <vt:lpstr>Report Proces</vt:lpstr>
      <vt:lpstr>Sanction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Macclements, Jonathan E</dc:creator>
  <cp:lastModifiedBy>Nelson, Elizabeth A</cp:lastModifiedBy>
  <cp:revision>52</cp:revision>
  <dcterms:modified xsi:type="dcterms:W3CDTF">2024-09-16T17:46:29Z</dcterms:modified>
</cp:coreProperties>
</file>